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 id="261" r:id="rId47"/>
    <p:sldId id="262" r:id="rId48"/>
    <p:sldId id="263" r:id="rId49"/>
    <p:sldId id="264" r:id="rId50"/>
    <p:sldId id="265" r:id="rId51"/>
    <p:sldId id="266" r:id="rId52"/>
    <p:sldId id="267" r:id="rId53"/>
    <p:sldId id="268" r:id="rId54"/>
    <p:sldId id="269" r:id="rId55"/>
    <p:sldId id="270" r:id="rId56"/>
    <p:sldId id="271" r:id="rId57"/>
    <p:sldId id="272" r:id="rId58"/>
    <p:sldId id="273" r:id="rId5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nton" charset="1" panose="00000500000000000000"/>
      <p:regular r:id="rId10"/>
    </p:embeddedFont>
    <p:embeddedFont>
      <p:font typeface="Anton Italics" charset="1" panose="00000500000000000000"/>
      <p:regular r:id="rId11"/>
    </p:embeddedFont>
    <p:embeddedFont>
      <p:font typeface="Courier Prime" charset="1" panose="00000509000000000000"/>
      <p:regular r:id="rId12"/>
    </p:embeddedFont>
    <p:embeddedFont>
      <p:font typeface="Courier Prime Bold" charset="1" panose="00000809000000000000"/>
      <p:regular r:id="rId13"/>
    </p:embeddedFont>
    <p:embeddedFont>
      <p:font typeface="Courier Prime Italics" charset="1" panose="00000509000000000000"/>
      <p:regular r:id="rId14"/>
    </p:embeddedFont>
    <p:embeddedFont>
      <p:font typeface="Courier Prime Bold Italics" charset="1" panose="00000809000000000000"/>
      <p:regular r:id="rId15"/>
    </p:embeddedFont>
    <p:embeddedFont>
      <p:font typeface="Roboto Mono" charset="1" panose="00000000000000000000"/>
      <p:regular r:id="rId16"/>
    </p:embeddedFont>
    <p:embeddedFont>
      <p:font typeface="Roboto Mono Bold" charset="1" panose="00000000000000000000"/>
      <p:regular r:id="rId17"/>
    </p:embeddedFont>
    <p:embeddedFont>
      <p:font typeface="Roboto Mono Italics" charset="1" panose="00000000000000000000"/>
      <p:regular r:id="rId18"/>
    </p:embeddedFont>
    <p:embeddedFont>
      <p:font typeface="Roboto Mono Bold Italics" charset="1" panose="00000000000000000000"/>
      <p:regular r:id="rId19"/>
    </p:embeddedFont>
    <p:embeddedFont>
      <p:font typeface="Roboto Mono Thin" charset="1" panose="00000000000000000000"/>
      <p:regular r:id="rId20"/>
    </p:embeddedFont>
    <p:embeddedFont>
      <p:font typeface="Roboto Mono Thin Italics" charset="1" panose="00000000000000000000"/>
      <p:regular r:id="rId21"/>
    </p:embeddedFont>
    <p:embeddedFont>
      <p:font typeface="Roboto Mono Light" charset="1" panose="00000000000000000000"/>
      <p:regular r:id="rId22"/>
    </p:embeddedFont>
    <p:embeddedFont>
      <p:font typeface="Roboto Mono Light Italics" charset="1" panose="00000000000000000000"/>
      <p:regular r:id="rId23"/>
    </p:embeddedFont>
    <p:embeddedFont>
      <p:font typeface="Roboto Mono Medium" charset="1" panose="00000000000000000000"/>
      <p:regular r:id="rId24"/>
    </p:embeddedFont>
    <p:embeddedFont>
      <p:font typeface="Roboto Mono Medium Italics" charset="1" panose="00000000000000000000"/>
      <p:regular r:id="rId25"/>
    </p:embeddedFont>
    <p:embeddedFont>
      <p:font typeface="Nunito Sans Expanded" charset="1" panose="00000000000000000000"/>
      <p:regular r:id="rId26"/>
    </p:embeddedFont>
    <p:embeddedFont>
      <p:font typeface="Nunito Sans Expanded Bold" charset="1" panose="00000000000000000000"/>
      <p:regular r:id="rId27"/>
    </p:embeddedFont>
    <p:embeddedFont>
      <p:font typeface="Nunito Sans Expanded Italics" charset="1" panose="00000000000000000000"/>
      <p:regular r:id="rId28"/>
    </p:embeddedFont>
    <p:embeddedFont>
      <p:font typeface="Nunito Sans Expanded Bold Italics" charset="1" panose="00000000000000000000"/>
      <p:regular r:id="rId29"/>
    </p:embeddedFont>
    <p:embeddedFont>
      <p:font typeface="Nunito Sans Expanded Extra-Light" charset="1" panose="00000000000000000000"/>
      <p:regular r:id="rId30"/>
    </p:embeddedFont>
    <p:embeddedFont>
      <p:font typeface="Nunito Sans Expanded Extra-Light Italics" charset="1" panose="00000000000000000000"/>
      <p:regular r:id="rId31"/>
    </p:embeddedFont>
    <p:embeddedFont>
      <p:font typeface="Nunito Sans Expanded Light" charset="1" panose="00000000000000000000"/>
      <p:regular r:id="rId32"/>
    </p:embeddedFont>
    <p:embeddedFont>
      <p:font typeface="Nunito Sans Expanded Light Italics" charset="1" panose="00000000000000000000"/>
      <p:regular r:id="rId33"/>
    </p:embeddedFont>
    <p:embeddedFont>
      <p:font typeface="Nunito Sans Expanded Medium" charset="1" panose="00000000000000000000"/>
      <p:regular r:id="rId34"/>
    </p:embeddedFont>
    <p:embeddedFont>
      <p:font typeface="Nunito Sans Expanded Medium Italics" charset="1" panose="00000000000000000000"/>
      <p:regular r:id="rId35"/>
    </p:embeddedFont>
    <p:embeddedFont>
      <p:font typeface="Nunito Sans Expanded Semi-Bold" charset="1" panose="00000000000000000000"/>
      <p:regular r:id="rId36"/>
    </p:embeddedFont>
    <p:embeddedFont>
      <p:font typeface="Nunito Sans Expanded Semi-Bold Italics" charset="1" panose="00000000000000000000"/>
      <p:regular r:id="rId37"/>
    </p:embeddedFont>
    <p:embeddedFont>
      <p:font typeface="Nunito Sans Expanded Ultra-Bold" charset="1" panose="00000000000000000000"/>
      <p:regular r:id="rId38"/>
    </p:embeddedFont>
    <p:embeddedFont>
      <p:font typeface="Nunito Sans Expanded Ultra-Bold Italics" charset="1" panose="00000000000000000000"/>
      <p:regular r:id="rId39"/>
    </p:embeddedFont>
    <p:embeddedFont>
      <p:font typeface="Nunito Sans Expanded Heavy" charset="1" panose="00000000000000000000"/>
      <p:regular r:id="rId40"/>
    </p:embeddedFont>
    <p:embeddedFont>
      <p:font typeface="Nunito Sans Expanded Heavy Italics" charset="1" panose="0000000000000000000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47" Target="slides/slide6.xml" Type="http://schemas.openxmlformats.org/officeDocument/2006/relationships/slide"/><Relationship Id="rId48" Target="slides/slide7.xml" Type="http://schemas.openxmlformats.org/officeDocument/2006/relationships/slide"/><Relationship Id="rId49" Target="slides/slide8.xml" Type="http://schemas.openxmlformats.org/officeDocument/2006/relationships/slide"/><Relationship Id="rId5" Target="tableStyles.xml" Type="http://schemas.openxmlformats.org/officeDocument/2006/relationships/tableStyles"/><Relationship Id="rId50" Target="slides/slide9.xml" Type="http://schemas.openxmlformats.org/officeDocument/2006/relationships/slide"/><Relationship Id="rId51" Target="slides/slide10.xml" Type="http://schemas.openxmlformats.org/officeDocument/2006/relationships/slide"/><Relationship Id="rId52" Target="slides/slide11.xml" Type="http://schemas.openxmlformats.org/officeDocument/2006/relationships/slide"/><Relationship Id="rId53" Target="slides/slide12.xml" Type="http://schemas.openxmlformats.org/officeDocument/2006/relationships/slide"/><Relationship Id="rId54" Target="slides/slide13.xml" Type="http://schemas.openxmlformats.org/officeDocument/2006/relationships/slide"/><Relationship Id="rId55" Target="slides/slide14.xml" Type="http://schemas.openxmlformats.org/officeDocument/2006/relationships/slide"/><Relationship Id="rId56" Target="slides/slide15.xml" Type="http://schemas.openxmlformats.org/officeDocument/2006/relationships/slide"/><Relationship Id="rId57" Target="slides/slide16.xml" Type="http://schemas.openxmlformats.org/officeDocument/2006/relationships/slide"/><Relationship Id="rId58" Target="slides/slide17.xml" Type="http://schemas.openxmlformats.org/officeDocument/2006/relationships/slide"/><Relationship Id="rId59" Target="slides/slide18.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GBsYkpKOI.mp4>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svg>
</file>

<file path=ppt/media/image20.jpeg>
</file>

<file path=ppt/media/image21.jpe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25.jpeg" Type="http://schemas.openxmlformats.org/officeDocument/2006/relationships/image"/><Relationship Id="rId7" Target="../media/VAGBsYkpKOI.mp4" Type="http://schemas.openxmlformats.org/officeDocument/2006/relationships/video"/><Relationship Id="rId8" Target="../media/VAGBsYkpKOI.mp4" Type="http://schemas.microsoft.com/office/2007/relationships/media"/></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0.png" Type="http://schemas.openxmlformats.org/officeDocument/2006/relationships/image"/><Relationship Id="rId7" Target="../media/image31.png" Type="http://schemas.openxmlformats.org/officeDocument/2006/relationships/image"/><Relationship Id="rId8" Target="../media/image3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3.png" Type="http://schemas.openxmlformats.org/officeDocument/2006/relationships/image"/><Relationship Id="rId5" Target="../media/image34.svg" Type="http://schemas.openxmlformats.org/officeDocument/2006/relationships/image"/><Relationship Id="rId6" Target="../media/image35.png" Type="http://schemas.openxmlformats.org/officeDocument/2006/relationships/image"/><Relationship Id="rId7" Target="../media/image3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7.jpeg" Type="http://schemas.openxmlformats.org/officeDocument/2006/relationships/image"/><Relationship Id="rId7" Target="../media/image18.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9.jpeg" Type="http://schemas.openxmlformats.org/officeDocument/2006/relationships/image"/><Relationship Id="rId7" Target="../media/image20.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1.jpeg" Type="http://schemas.openxmlformats.org/officeDocument/2006/relationships/image"/><Relationship Id="rId7" Target="../media/image2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5783665" y="6096642"/>
            <a:ext cx="7902285" cy="7645460"/>
          </a:xfrm>
          <a:custGeom>
            <a:avLst/>
            <a:gdLst/>
            <a:ahLst/>
            <a:cxnLst/>
            <a:rect r="r" b="b" t="t" l="l"/>
            <a:pathLst>
              <a:path h="7645460" w="7902285">
                <a:moveTo>
                  <a:pt x="0" y="0"/>
                </a:moveTo>
                <a:lnTo>
                  <a:pt x="7902285" y="0"/>
                </a:lnTo>
                <a:lnTo>
                  <a:pt x="7902285" y="7645460"/>
                </a:lnTo>
                <a:lnTo>
                  <a:pt x="0" y="7645460"/>
                </a:lnTo>
                <a:lnTo>
                  <a:pt x="0" y="0"/>
                </a:lnTo>
                <a:close/>
              </a:path>
            </a:pathLst>
          </a:custGeom>
          <a:blipFill>
            <a:blip r:embed="rId4"/>
            <a:stretch>
              <a:fillRect l="0" t="0" r="0" b="0"/>
            </a:stretch>
          </a:blipFill>
        </p:spPr>
      </p:sp>
      <p:sp>
        <p:nvSpPr>
          <p:cNvPr name="Freeform 6" id="6"/>
          <p:cNvSpPr/>
          <p:nvPr/>
        </p:nvSpPr>
        <p:spPr>
          <a:xfrm flipH="false" flipV="false" rot="0">
            <a:off x="14906978" y="9043238"/>
            <a:ext cx="2571397" cy="430125"/>
          </a:xfrm>
          <a:custGeom>
            <a:avLst/>
            <a:gdLst/>
            <a:ahLst/>
            <a:cxnLst/>
            <a:rect r="r" b="b" t="t" l="l"/>
            <a:pathLst>
              <a:path h="430125" w="2571397">
                <a:moveTo>
                  <a:pt x="0" y="0"/>
                </a:moveTo>
                <a:lnTo>
                  <a:pt x="2571397" y="0"/>
                </a:lnTo>
                <a:lnTo>
                  <a:pt x="2571397" y="430124"/>
                </a:lnTo>
                <a:lnTo>
                  <a:pt x="0" y="4301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615757" y="3530084"/>
            <a:ext cx="17056485" cy="2293237"/>
          </a:xfrm>
          <a:prstGeom prst="rect">
            <a:avLst/>
          </a:prstGeom>
        </p:spPr>
        <p:txBody>
          <a:bodyPr anchor="t" rtlCol="false" tIns="0" lIns="0" bIns="0" rIns="0">
            <a:spAutoFit/>
          </a:bodyPr>
          <a:lstStyle/>
          <a:p>
            <a:pPr algn="ctr">
              <a:lnSpc>
                <a:spcPts val="17335"/>
              </a:lnSpc>
            </a:pPr>
            <a:r>
              <a:rPr lang="en-US" sz="17163">
                <a:solidFill>
                  <a:srgbClr val="211F1C"/>
                </a:solidFill>
                <a:latin typeface="Anton"/>
              </a:rPr>
              <a:t>INFOMATRIX</a:t>
            </a:r>
          </a:p>
        </p:txBody>
      </p:sp>
      <p:sp>
        <p:nvSpPr>
          <p:cNvPr name="Freeform 8" id="8"/>
          <p:cNvSpPr/>
          <p:nvPr/>
        </p:nvSpPr>
        <p:spPr>
          <a:xfrm flipH="false" flipV="false" rot="0">
            <a:off x="2358180" y="4165025"/>
            <a:ext cx="354514" cy="354514"/>
          </a:xfrm>
          <a:custGeom>
            <a:avLst/>
            <a:gdLst/>
            <a:ahLst/>
            <a:cxnLst/>
            <a:rect r="r" b="b" t="t" l="l"/>
            <a:pathLst>
              <a:path h="354514" w="354514">
                <a:moveTo>
                  <a:pt x="0" y="0"/>
                </a:moveTo>
                <a:lnTo>
                  <a:pt x="354514" y="0"/>
                </a:lnTo>
                <a:lnTo>
                  <a:pt x="354514" y="354514"/>
                </a:lnTo>
                <a:lnTo>
                  <a:pt x="0" y="35451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15575306" y="4165025"/>
            <a:ext cx="354514" cy="354514"/>
          </a:xfrm>
          <a:custGeom>
            <a:avLst/>
            <a:gdLst/>
            <a:ahLst/>
            <a:cxnLst/>
            <a:rect r="r" b="b" t="t" l="l"/>
            <a:pathLst>
              <a:path h="354514" w="354514">
                <a:moveTo>
                  <a:pt x="0" y="0"/>
                </a:moveTo>
                <a:lnTo>
                  <a:pt x="354514" y="0"/>
                </a:lnTo>
                <a:lnTo>
                  <a:pt x="354514" y="354514"/>
                </a:lnTo>
                <a:lnTo>
                  <a:pt x="0" y="35451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0" id="10"/>
          <p:cNvSpPr/>
          <p:nvPr/>
        </p:nvSpPr>
        <p:spPr>
          <a:xfrm flipH="false" flipV="false" rot="0">
            <a:off x="8365121" y="812085"/>
            <a:ext cx="1557758" cy="1331175"/>
          </a:xfrm>
          <a:custGeom>
            <a:avLst/>
            <a:gdLst/>
            <a:ahLst/>
            <a:cxnLst/>
            <a:rect r="r" b="b" t="t" l="l"/>
            <a:pathLst>
              <a:path h="1331175" w="1557758">
                <a:moveTo>
                  <a:pt x="0" y="0"/>
                </a:moveTo>
                <a:lnTo>
                  <a:pt x="1557758" y="0"/>
                </a:lnTo>
                <a:lnTo>
                  <a:pt x="1557758" y="1331176"/>
                </a:lnTo>
                <a:lnTo>
                  <a:pt x="0" y="133117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1" id="11"/>
          <p:cNvSpPr txBox="true"/>
          <p:nvPr/>
        </p:nvSpPr>
        <p:spPr>
          <a:xfrm rot="0">
            <a:off x="3807192" y="2427283"/>
            <a:ext cx="10673616" cy="336957"/>
          </a:xfrm>
          <a:prstGeom prst="rect">
            <a:avLst/>
          </a:prstGeom>
        </p:spPr>
        <p:txBody>
          <a:bodyPr anchor="t" rtlCol="false" tIns="0" lIns="0" bIns="0" rIns="0">
            <a:spAutoFit/>
          </a:bodyPr>
          <a:lstStyle/>
          <a:p>
            <a:pPr algn="ctr">
              <a:lnSpc>
                <a:spcPts val="2704"/>
              </a:lnSpc>
            </a:pPr>
            <a:r>
              <a:rPr lang="en-US" sz="1839" spc="270">
                <a:solidFill>
                  <a:srgbClr val="211F1C"/>
                </a:solidFill>
                <a:latin typeface="Nunito Sans Expanded Semi-Bold"/>
              </a:rPr>
              <a:t>IIT-BHU BIOCODE BREAKERS</a:t>
            </a:r>
          </a:p>
        </p:txBody>
      </p:sp>
      <p:sp>
        <p:nvSpPr>
          <p:cNvPr name="TextBox 12" id="12"/>
          <p:cNvSpPr txBox="true"/>
          <p:nvPr/>
        </p:nvSpPr>
        <p:spPr>
          <a:xfrm rot="0">
            <a:off x="809625" y="773985"/>
            <a:ext cx="4018637" cy="255422"/>
          </a:xfrm>
          <a:prstGeom prst="rect">
            <a:avLst/>
          </a:prstGeom>
        </p:spPr>
        <p:txBody>
          <a:bodyPr anchor="t" rtlCol="false" tIns="0" lIns="0" bIns="0" rIns="0">
            <a:spAutoFit/>
          </a:bodyPr>
          <a:lstStyle/>
          <a:p>
            <a:pPr marL="0" indent="0" lvl="0">
              <a:lnSpc>
                <a:spcPts val="2116"/>
              </a:lnSpc>
              <a:spcBef>
                <a:spcPct val="0"/>
              </a:spcBef>
            </a:pPr>
            <a:r>
              <a:rPr lang="en-US" sz="1439" spc="211">
                <a:solidFill>
                  <a:srgbClr val="211F1C"/>
                </a:solidFill>
                <a:latin typeface="Nunito Sans Expanded Semi-Bold"/>
              </a:rPr>
              <a:t>CHEMBIOAI</a:t>
            </a:r>
          </a:p>
        </p:txBody>
      </p:sp>
      <p:sp>
        <p:nvSpPr>
          <p:cNvPr name="TextBox 13" id="13"/>
          <p:cNvSpPr txBox="true"/>
          <p:nvPr/>
        </p:nvSpPr>
        <p:spPr>
          <a:xfrm rot="0">
            <a:off x="14240878" y="773278"/>
            <a:ext cx="3237497" cy="255422"/>
          </a:xfrm>
          <a:prstGeom prst="rect">
            <a:avLst/>
          </a:prstGeom>
        </p:spPr>
        <p:txBody>
          <a:bodyPr anchor="t" rtlCol="false" tIns="0" lIns="0" bIns="0" rIns="0">
            <a:spAutoFit/>
          </a:bodyPr>
          <a:lstStyle/>
          <a:p>
            <a:pPr algn="r" marL="0" indent="0" lvl="0">
              <a:lnSpc>
                <a:spcPts val="2116"/>
              </a:lnSpc>
              <a:spcBef>
                <a:spcPct val="0"/>
              </a:spcBef>
            </a:pPr>
            <a:r>
              <a:rPr lang="en-US" sz="1439" spc="211">
                <a:solidFill>
                  <a:srgbClr val="211F1C"/>
                </a:solidFill>
                <a:latin typeface="Nunito Sans Expanded Semi-Bold"/>
              </a:rPr>
              <a:t>BOLTZMANN</a:t>
            </a:r>
          </a:p>
        </p:txBody>
      </p:sp>
      <p:grpSp>
        <p:nvGrpSpPr>
          <p:cNvPr name="Group 14" id="14"/>
          <p:cNvGrpSpPr/>
          <p:nvPr/>
        </p:nvGrpSpPr>
        <p:grpSpPr>
          <a:xfrm rot="0">
            <a:off x="11814251" y="4987232"/>
            <a:ext cx="4378425" cy="2218819"/>
            <a:chOff x="0" y="0"/>
            <a:chExt cx="5837901" cy="2958426"/>
          </a:xfrm>
        </p:grpSpPr>
        <p:sp>
          <p:nvSpPr>
            <p:cNvPr name="Freeform 15" id="15"/>
            <p:cNvSpPr/>
            <p:nvPr/>
          </p:nvSpPr>
          <p:spPr>
            <a:xfrm flipH="false" flipV="false" rot="-646737">
              <a:off x="133278" y="503767"/>
              <a:ext cx="5571345" cy="1950891"/>
            </a:xfrm>
            <a:custGeom>
              <a:avLst/>
              <a:gdLst/>
              <a:ahLst/>
              <a:cxnLst/>
              <a:rect r="r" b="b" t="t" l="l"/>
              <a:pathLst>
                <a:path h="1950891" w="5571345">
                  <a:moveTo>
                    <a:pt x="0" y="0"/>
                  </a:moveTo>
                  <a:lnTo>
                    <a:pt x="5571345" y="0"/>
                  </a:lnTo>
                  <a:lnTo>
                    <a:pt x="5571345" y="1950892"/>
                  </a:lnTo>
                  <a:lnTo>
                    <a:pt x="0" y="1950892"/>
                  </a:lnTo>
                  <a:lnTo>
                    <a:pt x="0" y="0"/>
                  </a:lnTo>
                  <a:close/>
                </a:path>
              </a:pathLst>
            </a:custGeom>
            <a:blipFill>
              <a:blip r:embed="rId11"/>
              <a:stretch>
                <a:fillRect l="-14367" t="-105464" r="-8781" b="-224078"/>
              </a:stretch>
            </a:blipFill>
          </p:spPr>
        </p:sp>
        <p:sp>
          <p:nvSpPr>
            <p:cNvPr name="TextBox 16" id="16"/>
            <p:cNvSpPr txBox="true"/>
            <p:nvPr/>
          </p:nvSpPr>
          <p:spPr>
            <a:xfrm rot="-646737">
              <a:off x="333779" y="669445"/>
              <a:ext cx="5155457" cy="1535112"/>
            </a:xfrm>
            <a:prstGeom prst="rect">
              <a:avLst/>
            </a:prstGeom>
          </p:spPr>
          <p:txBody>
            <a:bodyPr anchor="t" rtlCol="false" tIns="0" lIns="0" bIns="0" rIns="0">
              <a:spAutoFit/>
            </a:bodyPr>
            <a:lstStyle/>
            <a:p>
              <a:pPr algn="ctr">
                <a:lnSpc>
                  <a:spcPts val="4766"/>
                </a:lnSpc>
                <a:spcBef>
                  <a:spcPct val="0"/>
                </a:spcBef>
              </a:pPr>
              <a:r>
                <a:rPr lang="en-US" sz="3242" spc="476">
                  <a:solidFill>
                    <a:srgbClr val="FFFFFF"/>
                  </a:solidFill>
                  <a:latin typeface="Courier Prime"/>
                </a:rPr>
                <a:t>PROTEIN ENGINEERING</a:t>
              </a:r>
            </a:p>
          </p:txBody>
        </p:sp>
      </p:grpSp>
      <p:sp>
        <p:nvSpPr>
          <p:cNvPr name="TextBox 17" id="17"/>
          <p:cNvSpPr txBox="true"/>
          <p:nvPr/>
        </p:nvSpPr>
        <p:spPr>
          <a:xfrm rot="0">
            <a:off x="809625" y="6757409"/>
            <a:ext cx="4566715" cy="2715954"/>
          </a:xfrm>
          <a:prstGeom prst="rect">
            <a:avLst/>
          </a:prstGeom>
        </p:spPr>
        <p:txBody>
          <a:bodyPr anchor="t" rtlCol="false" tIns="0" lIns="0" bIns="0" rIns="0">
            <a:spAutoFit/>
          </a:bodyPr>
          <a:lstStyle/>
          <a:p>
            <a:pPr>
              <a:lnSpc>
                <a:spcPts val="3838"/>
              </a:lnSpc>
            </a:pPr>
            <a:r>
              <a:rPr lang="en-US" sz="2611">
                <a:solidFill>
                  <a:srgbClr val="211F1C"/>
                </a:solidFill>
                <a:latin typeface="Roboto Mono"/>
              </a:rPr>
              <a:t>Akshansh Dwivedi</a:t>
            </a:r>
          </a:p>
          <a:p>
            <a:pPr>
              <a:lnSpc>
                <a:spcPts val="3821"/>
              </a:lnSpc>
            </a:pPr>
            <a:r>
              <a:rPr lang="en-US" sz="2599">
                <a:solidFill>
                  <a:srgbClr val="211F1C"/>
                </a:solidFill>
                <a:latin typeface="Roboto Mono"/>
              </a:rPr>
              <a:t>Pranav Pawar</a:t>
            </a:r>
          </a:p>
          <a:p>
            <a:pPr>
              <a:lnSpc>
                <a:spcPts val="3838"/>
              </a:lnSpc>
            </a:pPr>
            <a:r>
              <a:rPr lang="en-US" sz="2611">
                <a:solidFill>
                  <a:srgbClr val="211F1C"/>
                </a:solidFill>
                <a:latin typeface="Roboto Mono"/>
              </a:rPr>
              <a:t>Veer Raje</a:t>
            </a:r>
          </a:p>
          <a:p>
            <a:pPr>
              <a:lnSpc>
                <a:spcPts val="3397"/>
              </a:lnSpc>
            </a:pPr>
            <a:r>
              <a:rPr lang="en-US" sz="2311">
                <a:solidFill>
                  <a:srgbClr val="211F1C"/>
                </a:solidFill>
                <a:latin typeface="Roboto Mono Italics"/>
              </a:rPr>
              <a:t>2nd year B.Tech AI &amp; DS</a:t>
            </a:r>
          </a:p>
          <a:p>
            <a:pPr marL="0" indent="0" lvl="0">
              <a:lnSpc>
                <a:spcPts val="3397"/>
              </a:lnSpc>
              <a:spcBef>
                <a:spcPct val="0"/>
              </a:spcBef>
            </a:pPr>
            <a:r>
              <a:rPr lang="en-US" sz="2311">
                <a:solidFill>
                  <a:srgbClr val="211F1C"/>
                </a:solidFill>
                <a:latin typeface="Roboto Mono Italics"/>
              </a:rPr>
              <a:t>Dwarkadas J. Sanghvi College of Engineering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1028700" y="4608658"/>
            <a:ext cx="354514" cy="354514"/>
          </a:xfrm>
          <a:custGeom>
            <a:avLst/>
            <a:gdLst/>
            <a:ahLst/>
            <a:cxnLst/>
            <a:rect r="r" b="b" t="t" l="l"/>
            <a:pathLst>
              <a:path h="354514" w="354514">
                <a:moveTo>
                  <a:pt x="0" y="0"/>
                </a:moveTo>
                <a:lnTo>
                  <a:pt x="354514" y="0"/>
                </a:lnTo>
                <a:lnTo>
                  <a:pt x="354514" y="354514"/>
                </a:lnTo>
                <a:lnTo>
                  <a:pt x="0" y="3545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575306" y="4608658"/>
            <a:ext cx="354514" cy="354514"/>
          </a:xfrm>
          <a:custGeom>
            <a:avLst/>
            <a:gdLst/>
            <a:ahLst/>
            <a:cxnLst/>
            <a:rect r="r" b="b" t="t" l="l"/>
            <a:pathLst>
              <a:path h="354514" w="354514">
                <a:moveTo>
                  <a:pt x="0" y="0"/>
                </a:moveTo>
                <a:lnTo>
                  <a:pt x="354514" y="0"/>
                </a:lnTo>
                <a:lnTo>
                  <a:pt x="354514" y="354514"/>
                </a:lnTo>
                <a:lnTo>
                  <a:pt x="0" y="3545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pic>
        <p:nvPicPr>
          <p:cNvPr name="Picture 7" id="7">
            <a:hlinkClick action="ppaction://media"/>
          </p:cNvPr>
          <p:cNvPicPr>
            <a:picLocks noChangeAspect="true"/>
          </p:cNvPicPr>
          <p:nvPr>
            <a:videoFile r:link="rId7"/>
            <p:extLst>
              <p:ext uri="{DAA4B4D4-6D71-4841-9C94-3DE7FCFB9230}">
                <p14:media xmlns:p14="http://schemas.microsoft.com/office/powerpoint/2010/main" r:embed="rId8"/>
              </p:ext>
            </p:extLst>
          </p:nvPr>
        </p:nvPicPr>
        <p:blipFill>
          <a:blip r:embed="rId6"/>
          <a:srcRect l="0" t="0" r="0" b="0"/>
          <a:stretch>
            <a:fillRect/>
          </a:stretch>
        </p:blipFill>
        <p:spPr>
          <a:xfrm flipH="false" flipV="false" rot="0">
            <a:off x="2270154" y="2063901"/>
            <a:ext cx="13747692" cy="7733077"/>
          </a:xfrm>
          <a:prstGeom prst="rect">
            <a:avLst/>
          </a:prstGeom>
          <a:ln w="38100" cap="rnd">
            <a:solidFill>
              <a:srgbClr val="000000"/>
            </a:solidFill>
            <a:prstDash val="solid"/>
          </a:ln>
        </p:spPr>
      </p:pic>
      <p:sp>
        <p:nvSpPr>
          <p:cNvPr name="TextBox 8" id="8"/>
          <p:cNvSpPr txBox="true"/>
          <p:nvPr/>
        </p:nvSpPr>
        <p:spPr>
          <a:xfrm rot="0">
            <a:off x="809625" y="773985"/>
            <a:ext cx="4018637" cy="255422"/>
          </a:xfrm>
          <a:prstGeom prst="rect">
            <a:avLst/>
          </a:prstGeom>
        </p:spPr>
        <p:txBody>
          <a:bodyPr anchor="t" rtlCol="false" tIns="0" lIns="0" bIns="0" rIns="0">
            <a:spAutoFit/>
          </a:bodyPr>
          <a:lstStyle/>
          <a:p>
            <a:pPr marL="0" indent="0" lvl="0">
              <a:lnSpc>
                <a:spcPts val="2116"/>
              </a:lnSpc>
              <a:spcBef>
                <a:spcPct val="0"/>
              </a:spcBef>
            </a:pPr>
            <a:r>
              <a:rPr lang="en-US" sz="1439" spc="211">
                <a:solidFill>
                  <a:srgbClr val="211F1C"/>
                </a:solidFill>
                <a:latin typeface="Nunito Sans Expanded Semi-Bold"/>
              </a:rPr>
              <a:t>CHEMBIOAI</a:t>
            </a:r>
          </a:p>
        </p:txBody>
      </p:sp>
      <p:sp>
        <p:nvSpPr>
          <p:cNvPr name="TextBox 9" id="9"/>
          <p:cNvSpPr txBox="true"/>
          <p:nvPr/>
        </p:nvSpPr>
        <p:spPr>
          <a:xfrm rot="0">
            <a:off x="14240878" y="773278"/>
            <a:ext cx="3237497" cy="255422"/>
          </a:xfrm>
          <a:prstGeom prst="rect">
            <a:avLst/>
          </a:prstGeom>
        </p:spPr>
        <p:txBody>
          <a:bodyPr anchor="t" rtlCol="false" tIns="0" lIns="0" bIns="0" rIns="0">
            <a:spAutoFit/>
          </a:bodyPr>
          <a:lstStyle/>
          <a:p>
            <a:pPr algn="r" marL="0" indent="0" lvl="0">
              <a:lnSpc>
                <a:spcPts val="2116"/>
              </a:lnSpc>
              <a:spcBef>
                <a:spcPct val="0"/>
              </a:spcBef>
            </a:pPr>
            <a:r>
              <a:rPr lang="en-US" sz="1439" spc="211">
                <a:solidFill>
                  <a:srgbClr val="211F1C"/>
                </a:solidFill>
                <a:latin typeface="Nunito Sans Expanded Semi-Bold"/>
              </a:rPr>
              <a:t>BOLTZMANN</a:t>
            </a:r>
          </a:p>
        </p:txBody>
      </p:sp>
      <p:sp>
        <p:nvSpPr>
          <p:cNvPr name="TextBox 10" id="10"/>
          <p:cNvSpPr txBox="true"/>
          <p:nvPr/>
        </p:nvSpPr>
        <p:spPr>
          <a:xfrm rot="0">
            <a:off x="4713519" y="548040"/>
            <a:ext cx="8860962" cy="1115135"/>
          </a:xfrm>
          <a:prstGeom prst="rect">
            <a:avLst/>
          </a:prstGeom>
        </p:spPr>
        <p:txBody>
          <a:bodyPr anchor="t" rtlCol="false" tIns="0" lIns="0" bIns="0" rIns="0">
            <a:spAutoFit/>
          </a:bodyPr>
          <a:lstStyle/>
          <a:p>
            <a:pPr>
              <a:lnSpc>
                <a:spcPts val="8475"/>
              </a:lnSpc>
            </a:pPr>
            <a:r>
              <a:rPr lang="en-US" sz="8392">
                <a:solidFill>
                  <a:srgbClr val="211F1C"/>
                </a:solidFill>
                <a:latin typeface="Anton"/>
              </a:rPr>
              <a:t>SEQUENCE GENERATION</a:t>
            </a:r>
          </a:p>
        </p:txBody>
      </p:sp>
    </p:spTree>
  </p:cSld>
  <p:clrMapOvr>
    <a:masterClrMapping/>
  </p:clrMapOvr>
  <p:timing>
    <p:tnLst>
      <p:par>
        <p:cTn dur="indefinite" restart="never" nodeType="tmRoot">
          <p:childTnLst>
            <p:video>
              <p:cMediaNode vol="0">
                <p:cTn fill="hold" display="false">
                  <p:stCondLst>
                    <p:cond delay="indefinite"/>
                  </p:stCondLst>
                </p:cTn>
                <p:tgtEl>
                  <p:spTgt spid="7"/>
                </p:tgtEl>
              </p:cMediaNode>
            </p:video>
          </p:childTnLst>
        </p:cTn>
      </p:par>
    </p:tnLst>
  </p:timing>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919163" y="3158986"/>
            <a:ext cx="3143250" cy="874356"/>
            <a:chOff x="0" y="0"/>
            <a:chExt cx="1002670" cy="278912"/>
          </a:xfrm>
        </p:grpSpPr>
        <p:sp>
          <p:nvSpPr>
            <p:cNvPr name="Freeform 6" id="6"/>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7" id="7"/>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SEQUENCE</a:t>
              </a:r>
            </a:p>
          </p:txBody>
        </p:sp>
      </p:grpSp>
      <p:grpSp>
        <p:nvGrpSpPr>
          <p:cNvPr name="Group 8" id="8"/>
          <p:cNvGrpSpPr/>
          <p:nvPr/>
        </p:nvGrpSpPr>
        <p:grpSpPr>
          <a:xfrm rot="0">
            <a:off x="4245769" y="3158986"/>
            <a:ext cx="3143250" cy="874356"/>
            <a:chOff x="0" y="0"/>
            <a:chExt cx="1002670" cy="278912"/>
          </a:xfrm>
        </p:grpSpPr>
        <p:sp>
          <p:nvSpPr>
            <p:cNvPr name="Freeform 9" id="9"/>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10" id="10"/>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MODEL</a:t>
              </a:r>
            </a:p>
          </p:txBody>
        </p:sp>
      </p:grpSp>
      <p:grpSp>
        <p:nvGrpSpPr>
          <p:cNvPr name="Group 11" id="11"/>
          <p:cNvGrpSpPr/>
          <p:nvPr/>
        </p:nvGrpSpPr>
        <p:grpSpPr>
          <a:xfrm rot="0">
            <a:off x="7572375" y="3158986"/>
            <a:ext cx="3143250" cy="874356"/>
            <a:chOff x="0" y="0"/>
            <a:chExt cx="1002670" cy="278912"/>
          </a:xfrm>
        </p:grpSpPr>
        <p:sp>
          <p:nvSpPr>
            <p:cNvPr name="Freeform 12" id="12"/>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13" id="13"/>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pLDDT</a:t>
              </a:r>
            </a:p>
          </p:txBody>
        </p:sp>
      </p:grpSp>
      <p:grpSp>
        <p:nvGrpSpPr>
          <p:cNvPr name="Group 14" id="14"/>
          <p:cNvGrpSpPr/>
          <p:nvPr/>
        </p:nvGrpSpPr>
        <p:grpSpPr>
          <a:xfrm rot="0">
            <a:off x="14225588" y="3158986"/>
            <a:ext cx="3143250" cy="874356"/>
            <a:chOff x="0" y="0"/>
            <a:chExt cx="1002670" cy="278912"/>
          </a:xfrm>
        </p:grpSpPr>
        <p:sp>
          <p:nvSpPr>
            <p:cNvPr name="Freeform 15" id="15"/>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16" id="16"/>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tol</a:t>
              </a:r>
            </a:p>
          </p:txBody>
        </p:sp>
      </p:grpSp>
      <p:grpSp>
        <p:nvGrpSpPr>
          <p:cNvPr name="Group 17" id="17"/>
          <p:cNvGrpSpPr/>
          <p:nvPr/>
        </p:nvGrpSpPr>
        <p:grpSpPr>
          <a:xfrm rot="0">
            <a:off x="10898981" y="3158986"/>
            <a:ext cx="3143250" cy="874356"/>
            <a:chOff x="0" y="0"/>
            <a:chExt cx="1002670" cy="278912"/>
          </a:xfrm>
        </p:grpSpPr>
        <p:sp>
          <p:nvSpPr>
            <p:cNvPr name="Freeform 18" id="18"/>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19" id="19"/>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pTM</a:t>
              </a:r>
            </a:p>
          </p:txBody>
        </p:sp>
      </p:grpSp>
      <p:grpSp>
        <p:nvGrpSpPr>
          <p:cNvPr name="Group 20" id="20"/>
          <p:cNvGrpSpPr/>
          <p:nvPr/>
        </p:nvGrpSpPr>
        <p:grpSpPr>
          <a:xfrm rot="0">
            <a:off x="919163" y="4214317"/>
            <a:ext cx="3143250" cy="874356"/>
            <a:chOff x="0" y="0"/>
            <a:chExt cx="1002670" cy="278912"/>
          </a:xfrm>
        </p:grpSpPr>
        <p:sp>
          <p:nvSpPr>
            <p:cNvPr name="Freeform 21" id="21"/>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DBDBDB"/>
            </a:solidFill>
            <a:ln w="19050" cap="rnd">
              <a:solidFill>
                <a:srgbClr val="000000"/>
              </a:solidFill>
              <a:prstDash val="solid"/>
              <a:round/>
            </a:ln>
          </p:spPr>
        </p:sp>
        <p:sp>
          <p:nvSpPr>
            <p:cNvPr name="TextBox 22" id="22"/>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ACGLESNVGETVIPDGE......</a:t>
              </a:r>
            </a:p>
          </p:txBody>
        </p:sp>
      </p:grpSp>
      <p:grpSp>
        <p:nvGrpSpPr>
          <p:cNvPr name="Group 23" id="23"/>
          <p:cNvGrpSpPr/>
          <p:nvPr/>
        </p:nvGrpSpPr>
        <p:grpSpPr>
          <a:xfrm rot="0">
            <a:off x="4245769" y="4214317"/>
            <a:ext cx="3143250" cy="929183"/>
            <a:chOff x="0" y="0"/>
            <a:chExt cx="1002670" cy="296401"/>
          </a:xfrm>
        </p:grpSpPr>
        <p:sp>
          <p:nvSpPr>
            <p:cNvPr name="Freeform 24" id="24"/>
            <p:cNvSpPr/>
            <p:nvPr/>
          </p:nvSpPr>
          <p:spPr>
            <a:xfrm flipH="false" flipV="false" rot="0">
              <a:off x="0" y="0"/>
              <a:ext cx="1002670" cy="296401"/>
            </a:xfrm>
            <a:custGeom>
              <a:avLst/>
              <a:gdLst/>
              <a:ahLst/>
              <a:cxnLst/>
              <a:rect r="r" b="b" t="t" l="l"/>
              <a:pathLst>
                <a:path h="296401" w="1002670">
                  <a:moveTo>
                    <a:pt x="88669" y="0"/>
                  </a:moveTo>
                  <a:lnTo>
                    <a:pt x="914001" y="0"/>
                  </a:lnTo>
                  <a:cubicBezTo>
                    <a:pt x="937517" y="0"/>
                    <a:pt x="960071" y="9342"/>
                    <a:pt x="976699" y="25971"/>
                  </a:cubicBezTo>
                  <a:cubicBezTo>
                    <a:pt x="993328" y="42599"/>
                    <a:pt x="1002670" y="65153"/>
                    <a:pt x="1002670" y="88669"/>
                  </a:cubicBezTo>
                  <a:lnTo>
                    <a:pt x="1002670" y="207732"/>
                  </a:lnTo>
                  <a:cubicBezTo>
                    <a:pt x="1002670" y="231249"/>
                    <a:pt x="993328" y="253802"/>
                    <a:pt x="976699" y="270431"/>
                  </a:cubicBezTo>
                  <a:cubicBezTo>
                    <a:pt x="960071" y="287060"/>
                    <a:pt x="937517" y="296401"/>
                    <a:pt x="914001" y="296401"/>
                  </a:cubicBezTo>
                  <a:lnTo>
                    <a:pt x="88669" y="296401"/>
                  </a:lnTo>
                  <a:cubicBezTo>
                    <a:pt x="65153" y="296401"/>
                    <a:pt x="42599" y="287060"/>
                    <a:pt x="25971" y="270431"/>
                  </a:cubicBezTo>
                  <a:cubicBezTo>
                    <a:pt x="9342" y="253802"/>
                    <a:pt x="0" y="231249"/>
                    <a:pt x="0" y="207732"/>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25" id="25"/>
            <p:cNvSpPr txBox="true"/>
            <p:nvPr/>
          </p:nvSpPr>
          <p:spPr>
            <a:xfrm>
              <a:off x="0" y="-38100"/>
              <a:ext cx="1002670" cy="334501"/>
            </a:xfrm>
            <a:prstGeom prst="rect">
              <a:avLst/>
            </a:prstGeom>
          </p:spPr>
          <p:txBody>
            <a:bodyPr anchor="ctr" rtlCol="false" tIns="38100" lIns="38100" bIns="38100" rIns="38100"/>
            <a:lstStyle/>
            <a:p>
              <a:pPr algn="ctr">
                <a:lnSpc>
                  <a:spcPts val="2116"/>
                </a:lnSpc>
              </a:pPr>
              <a:r>
                <a:rPr lang="en-US" sz="1439" spc="211">
                  <a:solidFill>
                    <a:srgbClr val="211F1C"/>
                  </a:solidFill>
                  <a:latin typeface="Nunito Sans Expanded Semi-Bold"/>
                </a:rPr>
                <a:t>ALPHAFOLD2_PTM_MODEL_5_SEED_000:</a:t>
              </a:r>
            </a:p>
            <a:p>
              <a:pPr algn="ctr" marL="0" indent="0" lvl="0">
                <a:lnSpc>
                  <a:spcPts val="2116"/>
                </a:lnSpc>
                <a:spcBef>
                  <a:spcPct val="0"/>
                </a:spcBef>
              </a:pPr>
            </a:p>
          </p:txBody>
        </p:sp>
      </p:grpSp>
      <p:grpSp>
        <p:nvGrpSpPr>
          <p:cNvPr name="Group 26" id="26"/>
          <p:cNvGrpSpPr/>
          <p:nvPr/>
        </p:nvGrpSpPr>
        <p:grpSpPr>
          <a:xfrm rot="0">
            <a:off x="7572375" y="4214317"/>
            <a:ext cx="3143250" cy="874356"/>
            <a:chOff x="0" y="0"/>
            <a:chExt cx="1002670" cy="278912"/>
          </a:xfrm>
        </p:grpSpPr>
        <p:sp>
          <p:nvSpPr>
            <p:cNvPr name="Freeform 27" id="27"/>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28" id="28"/>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63.5</a:t>
              </a:r>
            </a:p>
          </p:txBody>
        </p:sp>
      </p:grpSp>
      <p:grpSp>
        <p:nvGrpSpPr>
          <p:cNvPr name="Group 29" id="29"/>
          <p:cNvGrpSpPr/>
          <p:nvPr/>
        </p:nvGrpSpPr>
        <p:grpSpPr>
          <a:xfrm rot="0">
            <a:off x="14225588" y="4214317"/>
            <a:ext cx="3143250" cy="874356"/>
            <a:chOff x="0" y="0"/>
            <a:chExt cx="1002670" cy="278912"/>
          </a:xfrm>
        </p:grpSpPr>
        <p:sp>
          <p:nvSpPr>
            <p:cNvPr name="Freeform 30" id="30"/>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31" id="31"/>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1</a:t>
              </a:r>
            </a:p>
          </p:txBody>
        </p:sp>
      </p:grpSp>
      <p:grpSp>
        <p:nvGrpSpPr>
          <p:cNvPr name="Group 32" id="32"/>
          <p:cNvGrpSpPr/>
          <p:nvPr/>
        </p:nvGrpSpPr>
        <p:grpSpPr>
          <a:xfrm rot="0">
            <a:off x="10898981" y="4214317"/>
            <a:ext cx="3143250" cy="874356"/>
            <a:chOff x="0" y="0"/>
            <a:chExt cx="1002670" cy="278912"/>
          </a:xfrm>
        </p:grpSpPr>
        <p:sp>
          <p:nvSpPr>
            <p:cNvPr name="Freeform 33" id="33"/>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34" id="34"/>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0.363</a:t>
              </a:r>
            </a:p>
          </p:txBody>
        </p:sp>
      </p:grpSp>
      <p:sp>
        <p:nvSpPr>
          <p:cNvPr name="TextBox 35" id="35"/>
          <p:cNvSpPr txBox="true"/>
          <p:nvPr/>
        </p:nvSpPr>
        <p:spPr>
          <a:xfrm rot="0">
            <a:off x="1591426" y="1073147"/>
            <a:ext cx="15105147" cy="1126425"/>
          </a:xfrm>
          <a:prstGeom prst="rect">
            <a:avLst/>
          </a:prstGeom>
        </p:spPr>
        <p:txBody>
          <a:bodyPr anchor="t" rtlCol="false" tIns="0" lIns="0" bIns="0" rIns="0">
            <a:spAutoFit/>
          </a:bodyPr>
          <a:lstStyle/>
          <a:p>
            <a:pPr algn="ctr" marL="0" indent="0" lvl="0">
              <a:lnSpc>
                <a:spcPts val="8475"/>
              </a:lnSpc>
              <a:spcBef>
                <a:spcPct val="0"/>
              </a:spcBef>
            </a:pPr>
            <a:r>
              <a:rPr lang="en-US" sz="8392">
                <a:solidFill>
                  <a:srgbClr val="211F1C"/>
                </a:solidFill>
                <a:latin typeface="Anton"/>
              </a:rPr>
              <a:t>OUTPUT EVALUATION</a:t>
            </a:r>
          </a:p>
        </p:txBody>
      </p:sp>
      <p:sp>
        <p:nvSpPr>
          <p:cNvPr name="Freeform 36" id="36"/>
          <p:cNvSpPr/>
          <p:nvPr/>
        </p:nvSpPr>
        <p:spPr>
          <a:xfrm flipH="false" flipV="false" rot="0">
            <a:off x="16486423"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7" id="37"/>
          <p:cNvSpPr/>
          <p:nvPr/>
        </p:nvSpPr>
        <p:spPr>
          <a:xfrm flipH="false" flipV="false" rot="0">
            <a:off x="2403565" y="5362575"/>
            <a:ext cx="13480870" cy="4470579"/>
          </a:xfrm>
          <a:custGeom>
            <a:avLst/>
            <a:gdLst/>
            <a:ahLst/>
            <a:cxnLst/>
            <a:rect r="r" b="b" t="t" l="l"/>
            <a:pathLst>
              <a:path h="4470579" w="13480870">
                <a:moveTo>
                  <a:pt x="0" y="0"/>
                </a:moveTo>
                <a:lnTo>
                  <a:pt x="13480870" y="0"/>
                </a:lnTo>
                <a:lnTo>
                  <a:pt x="13480870" y="4470579"/>
                </a:lnTo>
                <a:lnTo>
                  <a:pt x="0" y="4470579"/>
                </a:lnTo>
                <a:lnTo>
                  <a:pt x="0" y="0"/>
                </a:lnTo>
                <a:close/>
              </a:path>
            </a:pathLst>
          </a:custGeom>
          <a:blipFill>
            <a:blip r:embed="rId6"/>
            <a:stretch>
              <a:fillRect l="0" t="0" r="0" b="0"/>
            </a:stretch>
          </a:blipFill>
          <a:ln w="38100" cap="rnd">
            <a:solidFill>
              <a:srgbClr val="000000"/>
            </a:solidFill>
            <a:prstDash val="solid"/>
            <a:round/>
          </a:ln>
        </p:spPr>
      </p:sp>
      <p:sp>
        <p:nvSpPr>
          <p:cNvPr name="TextBox 38" id="38"/>
          <p:cNvSpPr txBox="true"/>
          <p:nvPr/>
        </p:nvSpPr>
        <p:spPr>
          <a:xfrm rot="0">
            <a:off x="2032829" y="2361299"/>
            <a:ext cx="14222341" cy="360045"/>
          </a:xfrm>
          <a:prstGeom prst="rect">
            <a:avLst/>
          </a:prstGeom>
        </p:spPr>
        <p:txBody>
          <a:bodyPr anchor="t" rtlCol="false" tIns="0" lIns="0" bIns="0" rIns="0">
            <a:spAutoFit/>
          </a:bodyPr>
          <a:lstStyle/>
          <a:p>
            <a:pPr algn="ctr" marL="0" indent="0" lvl="0">
              <a:lnSpc>
                <a:spcPts val="2940"/>
              </a:lnSpc>
              <a:spcBef>
                <a:spcPct val="0"/>
              </a:spcBef>
            </a:pPr>
            <a:r>
              <a:rPr lang="en-US" sz="2000">
                <a:solidFill>
                  <a:srgbClr val="211F1C"/>
                </a:solidFill>
                <a:latin typeface="Roboto Mono"/>
              </a:rPr>
              <a:t>Using AlphaFold2 to Evaluate Generated Protein Sequences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1591426" y="1073147"/>
            <a:ext cx="15105147" cy="1126425"/>
          </a:xfrm>
          <a:prstGeom prst="rect">
            <a:avLst/>
          </a:prstGeom>
        </p:spPr>
        <p:txBody>
          <a:bodyPr anchor="t" rtlCol="false" tIns="0" lIns="0" bIns="0" rIns="0">
            <a:spAutoFit/>
          </a:bodyPr>
          <a:lstStyle/>
          <a:p>
            <a:pPr algn="ctr" marL="0" indent="0" lvl="0">
              <a:lnSpc>
                <a:spcPts val="8475"/>
              </a:lnSpc>
              <a:spcBef>
                <a:spcPct val="0"/>
              </a:spcBef>
            </a:pPr>
            <a:r>
              <a:rPr lang="en-US" sz="8392">
                <a:solidFill>
                  <a:srgbClr val="211F1C"/>
                </a:solidFill>
                <a:latin typeface="Anton"/>
              </a:rPr>
              <a:t>OUTPUT EVALUATION</a:t>
            </a:r>
          </a:p>
        </p:txBody>
      </p:sp>
      <p:sp>
        <p:nvSpPr>
          <p:cNvPr name="Freeform 6" id="6"/>
          <p:cNvSpPr/>
          <p:nvPr/>
        </p:nvSpPr>
        <p:spPr>
          <a:xfrm flipH="false" flipV="false" rot="0">
            <a:off x="16486423"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919163" y="4223842"/>
            <a:ext cx="3143250" cy="874356"/>
            <a:chOff x="0" y="0"/>
            <a:chExt cx="1002670" cy="278912"/>
          </a:xfrm>
        </p:grpSpPr>
        <p:sp>
          <p:nvSpPr>
            <p:cNvPr name="Freeform 8" id="8"/>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DBDBDB"/>
            </a:solidFill>
            <a:ln w="19050" cap="rnd">
              <a:solidFill>
                <a:srgbClr val="000000"/>
              </a:solidFill>
              <a:prstDash val="solid"/>
              <a:round/>
            </a:ln>
          </p:spPr>
        </p:sp>
        <p:sp>
          <p:nvSpPr>
            <p:cNvPr name="TextBox 9" id="9"/>
            <p:cNvSpPr txBox="true"/>
            <p:nvPr/>
          </p:nvSpPr>
          <p:spPr>
            <a:xfrm>
              <a:off x="0" y="-38100"/>
              <a:ext cx="1002670" cy="317012"/>
            </a:xfrm>
            <a:prstGeom prst="rect">
              <a:avLst/>
            </a:prstGeom>
          </p:spPr>
          <p:txBody>
            <a:bodyPr anchor="ctr" rtlCol="false" tIns="38100" lIns="38100" bIns="38100" rIns="38100"/>
            <a:lstStyle/>
            <a:p>
              <a:pPr algn="ctr">
                <a:lnSpc>
                  <a:spcPts val="2116"/>
                </a:lnSpc>
              </a:pPr>
              <a:r>
                <a:rPr lang="en-US" sz="1439" spc="211">
                  <a:solidFill>
                    <a:srgbClr val="211F1C"/>
                  </a:solidFill>
                  <a:latin typeface="Nunito Sans Expanded Semi-Bold"/>
                </a:rPr>
                <a:t>ADVMARPLSSALPFV</a:t>
              </a:r>
            </a:p>
            <a:p>
              <a:pPr algn="ctr" marL="0" indent="0" lvl="0">
                <a:lnSpc>
                  <a:spcPts val="2116"/>
                </a:lnSpc>
                <a:spcBef>
                  <a:spcPct val="0"/>
                </a:spcBef>
              </a:pPr>
              <a:r>
                <a:rPr lang="en-US" sz="1439" spc="211">
                  <a:solidFill>
                    <a:srgbClr val="211F1C"/>
                  </a:solidFill>
                  <a:latin typeface="Nunito Sans Expanded Semi-Bold"/>
                </a:rPr>
                <a:t>......</a:t>
              </a:r>
            </a:p>
          </p:txBody>
        </p:sp>
      </p:grpSp>
      <p:grpSp>
        <p:nvGrpSpPr>
          <p:cNvPr name="Group 10" id="10"/>
          <p:cNvGrpSpPr/>
          <p:nvPr/>
        </p:nvGrpSpPr>
        <p:grpSpPr>
          <a:xfrm rot="0">
            <a:off x="4245769" y="4223842"/>
            <a:ext cx="3143250" cy="874356"/>
            <a:chOff x="0" y="0"/>
            <a:chExt cx="1002670" cy="278912"/>
          </a:xfrm>
        </p:grpSpPr>
        <p:sp>
          <p:nvSpPr>
            <p:cNvPr name="Freeform 11" id="11"/>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12" id="12"/>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ALPHAFOLD2_PTM_MODEL_3_SEED_000:</a:t>
              </a:r>
            </a:p>
          </p:txBody>
        </p:sp>
      </p:grpSp>
      <p:grpSp>
        <p:nvGrpSpPr>
          <p:cNvPr name="Group 13" id="13"/>
          <p:cNvGrpSpPr/>
          <p:nvPr/>
        </p:nvGrpSpPr>
        <p:grpSpPr>
          <a:xfrm rot="0">
            <a:off x="7572375" y="4223842"/>
            <a:ext cx="3143250" cy="874356"/>
            <a:chOff x="0" y="0"/>
            <a:chExt cx="1002670" cy="278912"/>
          </a:xfrm>
        </p:grpSpPr>
        <p:sp>
          <p:nvSpPr>
            <p:cNvPr name="Freeform 14" id="14"/>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15" id="15"/>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62.8</a:t>
              </a:r>
            </a:p>
          </p:txBody>
        </p:sp>
      </p:grpSp>
      <p:grpSp>
        <p:nvGrpSpPr>
          <p:cNvPr name="Group 16" id="16"/>
          <p:cNvGrpSpPr/>
          <p:nvPr/>
        </p:nvGrpSpPr>
        <p:grpSpPr>
          <a:xfrm rot="0">
            <a:off x="14225588" y="4223842"/>
            <a:ext cx="3143250" cy="874356"/>
            <a:chOff x="0" y="0"/>
            <a:chExt cx="1002670" cy="278912"/>
          </a:xfrm>
        </p:grpSpPr>
        <p:sp>
          <p:nvSpPr>
            <p:cNvPr name="Freeform 17" id="17"/>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18" id="18"/>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0.74</a:t>
              </a:r>
            </a:p>
          </p:txBody>
        </p:sp>
      </p:grpSp>
      <p:grpSp>
        <p:nvGrpSpPr>
          <p:cNvPr name="Group 19" id="19"/>
          <p:cNvGrpSpPr/>
          <p:nvPr/>
        </p:nvGrpSpPr>
        <p:grpSpPr>
          <a:xfrm rot="0">
            <a:off x="10898981" y="4223842"/>
            <a:ext cx="3143250" cy="874356"/>
            <a:chOff x="0" y="0"/>
            <a:chExt cx="1002670" cy="278912"/>
          </a:xfrm>
        </p:grpSpPr>
        <p:sp>
          <p:nvSpPr>
            <p:cNvPr name="Freeform 20" id="20"/>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21" id="21"/>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0.368</a:t>
              </a:r>
            </a:p>
          </p:txBody>
        </p:sp>
      </p:grpSp>
      <p:sp>
        <p:nvSpPr>
          <p:cNvPr name="Freeform 22" id="22"/>
          <p:cNvSpPr/>
          <p:nvPr/>
        </p:nvSpPr>
        <p:spPr>
          <a:xfrm flipH="false" flipV="false" rot="0">
            <a:off x="2302168" y="5288698"/>
            <a:ext cx="13683664" cy="4530558"/>
          </a:xfrm>
          <a:custGeom>
            <a:avLst/>
            <a:gdLst/>
            <a:ahLst/>
            <a:cxnLst/>
            <a:rect r="r" b="b" t="t" l="l"/>
            <a:pathLst>
              <a:path h="4530558" w="13683664">
                <a:moveTo>
                  <a:pt x="0" y="0"/>
                </a:moveTo>
                <a:lnTo>
                  <a:pt x="13683664" y="0"/>
                </a:lnTo>
                <a:lnTo>
                  <a:pt x="13683664" y="4530558"/>
                </a:lnTo>
                <a:lnTo>
                  <a:pt x="0" y="4530558"/>
                </a:lnTo>
                <a:lnTo>
                  <a:pt x="0" y="0"/>
                </a:lnTo>
                <a:close/>
              </a:path>
            </a:pathLst>
          </a:custGeom>
          <a:blipFill>
            <a:blip r:embed="rId6"/>
            <a:stretch>
              <a:fillRect l="0" t="0" r="0" b="0"/>
            </a:stretch>
          </a:blipFill>
          <a:ln w="38100" cap="rnd">
            <a:solidFill>
              <a:srgbClr val="000000"/>
            </a:solidFill>
            <a:prstDash val="solid"/>
            <a:round/>
          </a:ln>
        </p:spPr>
      </p:sp>
      <p:sp>
        <p:nvSpPr>
          <p:cNvPr name="TextBox 23" id="23"/>
          <p:cNvSpPr txBox="true"/>
          <p:nvPr/>
        </p:nvSpPr>
        <p:spPr>
          <a:xfrm rot="0">
            <a:off x="2032829" y="2331778"/>
            <a:ext cx="14222341" cy="360045"/>
          </a:xfrm>
          <a:prstGeom prst="rect">
            <a:avLst/>
          </a:prstGeom>
        </p:spPr>
        <p:txBody>
          <a:bodyPr anchor="t" rtlCol="false" tIns="0" lIns="0" bIns="0" rIns="0">
            <a:spAutoFit/>
          </a:bodyPr>
          <a:lstStyle/>
          <a:p>
            <a:pPr algn="ctr" marL="0" indent="0" lvl="0">
              <a:lnSpc>
                <a:spcPts val="2940"/>
              </a:lnSpc>
              <a:spcBef>
                <a:spcPct val="0"/>
              </a:spcBef>
            </a:pPr>
            <a:r>
              <a:rPr lang="en-US" sz="2000">
                <a:solidFill>
                  <a:srgbClr val="211F1C"/>
                </a:solidFill>
                <a:latin typeface="Roboto Mono"/>
              </a:rPr>
              <a:t>Using AlphaFold2 to Evaluate Generated Protein Sequences</a:t>
            </a:r>
          </a:p>
        </p:txBody>
      </p:sp>
      <p:grpSp>
        <p:nvGrpSpPr>
          <p:cNvPr name="Group 24" id="24"/>
          <p:cNvGrpSpPr/>
          <p:nvPr/>
        </p:nvGrpSpPr>
        <p:grpSpPr>
          <a:xfrm rot="0">
            <a:off x="919163" y="3158986"/>
            <a:ext cx="3143250" cy="874356"/>
            <a:chOff x="0" y="0"/>
            <a:chExt cx="1002670" cy="278912"/>
          </a:xfrm>
        </p:grpSpPr>
        <p:sp>
          <p:nvSpPr>
            <p:cNvPr name="Freeform 25" id="25"/>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26" id="26"/>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SEQUENCE</a:t>
              </a:r>
            </a:p>
          </p:txBody>
        </p:sp>
      </p:grpSp>
      <p:grpSp>
        <p:nvGrpSpPr>
          <p:cNvPr name="Group 27" id="27"/>
          <p:cNvGrpSpPr/>
          <p:nvPr/>
        </p:nvGrpSpPr>
        <p:grpSpPr>
          <a:xfrm rot="0">
            <a:off x="4245769" y="3158986"/>
            <a:ext cx="3143250" cy="874356"/>
            <a:chOff x="0" y="0"/>
            <a:chExt cx="1002670" cy="278912"/>
          </a:xfrm>
        </p:grpSpPr>
        <p:sp>
          <p:nvSpPr>
            <p:cNvPr name="Freeform 28" id="28"/>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29" id="29"/>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MODEL</a:t>
              </a:r>
            </a:p>
          </p:txBody>
        </p:sp>
      </p:grpSp>
      <p:grpSp>
        <p:nvGrpSpPr>
          <p:cNvPr name="Group 30" id="30"/>
          <p:cNvGrpSpPr/>
          <p:nvPr/>
        </p:nvGrpSpPr>
        <p:grpSpPr>
          <a:xfrm rot="0">
            <a:off x="7572375" y="3158986"/>
            <a:ext cx="3143250" cy="874356"/>
            <a:chOff x="0" y="0"/>
            <a:chExt cx="1002670" cy="278912"/>
          </a:xfrm>
        </p:grpSpPr>
        <p:sp>
          <p:nvSpPr>
            <p:cNvPr name="Freeform 31" id="31"/>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32" id="32"/>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pLDDT</a:t>
              </a:r>
            </a:p>
          </p:txBody>
        </p:sp>
      </p:grpSp>
      <p:grpSp>
        <p:nvGrpSpPr>
          <p:cNvPr name="Group 33" id="33"/>
          <p:cNvGrpSpPr/>
          <p:nvPr/>
        </p:nvGrpSpPr>
        <p:grpSpPr>
          <a:xfrm rot="0">
            <a:off x="14225588" y="3158986"/>
            <a:ext cx="3143250" cy="874356"/>
            <a:chOff x="0" y="0"/>
            <a:chExt cx="1002670" cy="278912"/>
          </a:xfrm>
        </p:grpSpPr>
        <p:sp>
          <p:nvSpPr>
            <p:cNvPr name="Freeform 34" id="34"/>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35" id="35"/>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tol</a:t>
              </a:r>
            </a:p>
          </p:txBody>
        </p:sp>
      </p:grpSp>
      <p:grpSp>
        <p:nvGrpSpPr>
          <p:cNvPr name="Group 36" id="36"/>
          <p:cNvGrpSpPr/>
          <p:nvPr/>
        </p:nvGrpSpPr>
        <p:grpSpPr>
          <a:xfrm rot="0">
            <a:off x="10898981" y="3158986"/>
            <a:ext cx="3143250" cy="874356"/>
            <a:chOff x="0" y="0"/>
            <a:chExt cx="1002670" cy="278912"/>
          </a:xfrm>
        </p:grpSpPr>
        <p:sp>
          <p:nvSpPr>
            <p:cNvPr name="Freeform 37" id="37"/>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38" id="38"/>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pTM</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1591426" y="1073147"/>
            <a:ext cx="15105147" cy="1126425"/>
          </a:xfrm>
          <a:prstGeom prst="rect">
            <a:avLst/>
          </a:prstGeom>
        </p:spPr>
        <p:txBody>
          <a:bodyPr anchor="t" rtlCol="false" tIns="0" lIns="0" bIns="0" rIns="0">
            <a:spAutoFit/>
          </a:bodyPr>
          <a:lstStyle/>
          <a:p>
            <a:pPr algn="ctr" marL="0" indent="0" lvl="0">
              <a:lnSpc>
                <a:spcPts val="8475"/>
              </a:lnSpc>
              <a:spcBef>
                <a:spcPct val="0"/>
              </a:spcBef>
            </a:pPr>
            <a:r>
              <a:rPr lang="en-US" sz="8392">
                <a:solidFill>
                  <a:srgbClr val="211F1C"/>
                </a:solidFill>
                <a:latin typeface="Anton"/>
              </a:rPr>
              <a:t>OUTPUT EVALUATION</a:t>
            </a:r>
          </a:p>
        </p:txBody>
      </p:sp>
      <p:sp>
        <p:nvSpPr>
          <p:cNvPr name="Freeform 6" id="6"/>
          <p:cNvSpPr/>
          <p:nvPr/>
        </p:nvSpPr>
        <p:spPr>
          <a:xfrm flipH="false" flipV="false" rot="0">
            <a:off x="16486423"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028700" y="4223842"/>
            <a:ext cx="3143250" cy="874356"/>
            <a:chOff x="0" y="0"/>
            <a:chExt cx="1002670" cy="278912"/>
          </a:xfrm>
        </p:grpSpPr>
        <p:sp>
          <p:nvSpPr>
            <p:cNvPr name="Freeform 8" id="8"/>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DBDBDB"/>
            </a:solidFill>
            <a:ln w="19050" cap="rnd">
              <a:solidFill>
                <a:srgbClr val="000000"/>
              </a:solidFill>
              <a:prstDash val="solid"/>
              <a:round/>
            </a:ln>
          </p:spPr>
        </p:sp>
        <p:sp>
          <p:nvSpPr>
            <p:cNvPr name="TextBox 9" id="9"/>
            <p:cNvSpPr txBox="true"/>
            <p:nvPr/>
          </p:nvSpPr>
          <p:spPr>
            <a:xfrm>
              <a:off x="0" y="-38100"/>
              <a:ext cx="1002670" cy="317012"/>
            </a:xfrm>
            <a:prstGeom prst="rect">
              <a:avLst/>
            </a:prstGeom>
          </p:spPr>
          <p:txBody>
            <a:bodyPr anchor="ctr" rtlCol="false" tIns="38100" lIns="38100" bIns="38100" rIns="38100"/>
            <a:lstStyle/>
            <a:p>
              <a:pPr algn="ctr">
                <a:lnSpc>
                  <a:spcPts val="2116"/>
                </a:lnSpc>
              </a:pPr>
              <a:r>
                <a:rPr lang="en-US" sz="1439" spc="211">
                  <a:solidFill>
                    <a:srgbClr val="211F1C"/>
                  </a:solidFill>
                  <a:latin typeface="Nunito Sans Expanded Semi-Bold"/>
                </a:rPr>
                <a:t>AVADLLSDLFMKELGHI</a:t>
              </a:r>
            </a:p>
            <a:p>
              <a:pPr algn="ctr" marL="0" indent="0" lvl="0">
                <a:lnSpc>
                  <a:spcPts val="2116"/>
                </a:lnSpc>
                <a:spcBef>
                  <a:spcPct val="0"/>
                </a:spcBef>
              </a:pPr>
              <a:r>
                <a:rPr lang="en-US" sz="1439" spc="211">
                  <a:solidFill>
                    <a:srgbClr val="211F1C"/>
                  </a:solidFill>
                  <a:latin typeface="Nunito Sans Expanded Semi-Bold"/>
                </a:rPr>
                <a:t>........</a:t>
              </a:r>
            </a:p>
          </p:txBody>
        </p:sp>
      </p:grpSp>
      <p:grpSp>
        <p:nvGrpSpPr>
          <p:cNvPr name="Group 10" id="10"/>
          <p:cNvGrpSpPr/>
          <p:nvPr/>
        </p:nvGrpSpPr>
        <p:grpSpPr>
          <a:xfrm rot="0">
            <a:off x="4355306" y="4223842"/>
            <a:ext cx="3143250" cy="874356"/>
            <a:chOff x="0" y="0"/>
            <a:chExt cx="1002670" cy="278912"/>
          </a:xfrm>
        </p:grpSpPr>
        <p:sp>
          <p:nvSpPr>
            <p:cNvPr name="Freeform 11" id="11"/>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12" id="12"/>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ALPHAFOLD2_PTM_MODEL_3_SEED_000:</a:t>
              </a:r>
            </a:p>
          </p:txBody>
        </p:sp>
      </p:grpSp>
      <p:grpSp>
        <p:nvGrpSpPr>
          <p:cNvPr name="Group 13" id="13"/>
          <p:cNvGrpSpPr/>
          <p:nvPr/>
        </p:nvGrpSpPr>
        <p:grpSpPr>
          <a:xfrm rot="0">
            <a:off x="7681913" y="4223842"/>
            <a:ext cx="3143250" cy="874356"/>
            <a:chOff x="0" y="0"/>
            <a:chExt cx="1002670" cy="278912"/>
          </a:xfrm>
        </p:grpSpPr>
        <p:sp>
          <p:nvSpPr>
            <p:cNvPr name="Freeform 14" id="14"/>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15" id="15"/>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57.4</a:t>
              </a:r>
            </a:p>
          </p:txBody>
        </p:sp>
      </p:grpSp>
      <p:grpSp>
        <p:nvGrpSpPr>
          <p:cNvPr name="Group 16" id="16"/>
          <p:cNvGrpSpPr/>
          <p:nvPr/>
        </p:nvGrpSpPr>
        <p:grpSpPr>
          <a:xfrm rot="0">
            <a:off x="14335125" y="4223842"/>
            <a:ext cx="3143250" cy="874356"/>
            <a:chOff x="0" y="0"/>
            <a:chExt cx="1002670" cy="278912"/>
          </a:xfrm>
        </p:grpSpPr>
        <p:sp>
          <p:nvSpPr>
            <p:cNvPr name="Freeform 17" id="17"/>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18" id="18"/>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1.27</a:t>
              </a:r>
            </a:p>
          </p:txBody>
        </p:sp>
      </p:grpSp>
      <p:grpSp>
        <p:nvGrpSpPr>
          <p:cNvPr name="Group 19" id="19"/>
          <p:cNvGrpSpPr/>
          <p:nvPr/>
        </p:nvGrpSpPr>
        <p:grpSpPr>
          <a:xfrm rot="0">
            <a:off x="11008519" y="4223842"/>
            <a:ext cx="3143250" cy="874356"/>
            <a:chOff x="0" y="0"/>
            <a:chExt cx="1002670" cy="278912"/>
          </a:xfrm>
        </p:grpSpPr>
        <p:sp>
          <p:nvSpPr>
            <p:cNvPr name="Freeform 20" id="20"/>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21" id="21"/>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0.458</a:t>
              </a:r>
            </a:p>
          </p:txBody>
        </p:sp>
      </p:grpSp>
      <p:sp>
        <p:nvSpPr>
          <p:cNvPr name="Freeform 22" id="22"/>
          <p:cNvSpPr/>
          <p:nvPr/>
        </p:nvSpPr>
        <p:spPr>
          <a:xfrm flipH="false" flipV="false" rot="0">
            <a:off x="2566199" y="5288698"/>
            <a:ext cx="13155603" cy="4579766"/>
          </a:xfrm>
          <a:custGeom>
            <a:avLst/>
            <a:gdLst/>
            <a:ahLst/>
            <a:cxnLst/>
            <a:rect r="r" b="b" t="t" l="l"/>
            <a:pathLst>
              <a:path h="4579766" w="13155603">
                <a:moveTo>
                  <a:pt x="0" y="0"/>
                </a:moveTo>
                <a:lnTo>
                  <a:pt x="13155602" y="0"/>
                </a:lnTo>
                <a:lnTo>
                  <a:pt x="13155602" y="4579766"/>
                </a:lnTo>
                <a:lnTo>
                  <a:pt x="0" y="4579766"/>
                </a:lnTo>
                <a:lnTo>
                  <a:pt x="0" y="0"/>
                </a:lnTo>
                <a:close/>
              </a:path>
            </a:pathLst>
          </a:custGeom>
          <a:blipFill>
            <a:blip r:embed="rId6"/>
            <a:stretch>
              <a:fillRect l="0" t="0" r="0" b="0"/>
            </a:stretch>
          </a:blipFill>
          <a:ln w="38100" cap="rnd">
            <a:solidFill>
              <a:srgbClr val="000000"/>
            </a:solidFill>
            <a:prstDash val="solid"/>
            <a:round/>
          </a:ln>
        </p:spPr>
      </p:sp>
      <p:sp>
        <p:nvSpPr>
          <p:cNvPr name="TextBox 23" id="23"/>
          <p:cNvSpPr txBox="true"/>
          <p:nvPr/>
        </p:nvSpPr>
        <p:spPr>
          <a:xfrm rot="0">
            <a:off x="2032829" y="2331778"/>
            <a:ext cx="14222341" cy="360045"/>
          </a:xfrm>
          <a:prstGeom prst="rect">
            <a:avLst/>
          </a:prstGeom>
        </p:spPr>
        <p:txBody>
          <a:bodyPr anchor="t" rtlCol="false" tIns="0" lIns="0" bIns="0" rIns="0">
            <a:spAutoFit/>
          </a:bodyPr>
          <a:lstStyle/>
          <a:p>
            <a:pPr algn="ctr" marL="0" indent="0" lvl="0">
              <a:lnSpc>
                <a:spcPts val="2940"/>
              </a:lnSpc>
              <a:spcBef>
                <a:spcPct val="0"/>
              </a:spcBef>
            </a:pPr>
            <a:r>
              <a:rPr lang="en-US" sz="2000">
                <a:solidFill>
                  <a:srgbClr val="211F1C"/>
                </a:solidFill>
                <a:latin typeface="Roboto Mono"/>
              </a:rPr>
              <a:t>Using AlphaFold2 to Evaluate Generated Protein Sequences</a:t>
            </a:r>
          </a:p>
        </p:txBody>
      </p:sp>
      <p:grpSp>
        <p:nvGrpSpPr>
          <p:cNvPr name="Group 24" id="24"/>
          <p:cNvGrpSpPr/>
          <p:nvPr/>
        </p:nvGrpSpPr>
        <p:grpSpPr>
          <a:xfrm rot="0">
            <a:off x="919163" y="3158986"/>
            <a:ext cx="3143250" cy="874356"/>
            <a:chOff x="0" y="0"/>
            <a:chExt cx="1002670" cy="278912"/>
          </a:xfrm>
        </p:grpSpPr>
        <p:sp>
          <p:nvSpPr>
            <p:cNvPr name="Freeform 25" id="25"/>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26" id="26"/>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SEQUENCE</a:t>
              </a:r>
            </a:p>
          </p:txBody>
        </p:sp>
      </p:grpSp>
      <p:grpSp>
        <p:nvGrpSpPr>
          <p:cNvPr name="Group 27" id="27"/>
          <p:cNvGrpSpPr/>
          <p:nvPr/>
        </p:nvGrpSpPr>
        <p:grpSpPr>
          <a:xfrm rot="0">
            <a:off x="4245769" y="3158986"/>
            <a:ext cx="3143250" cy="874356"/>
            <a:chOff x="0" y="0"/>
            <a:chExt cx="1002670" cy="278912"/>
          </a:xfrm>
        </p:grpSpPr>
        <p:sp>
          <p:nvSpPr>
            <p:cNvPr name="Freeform 28" id="28"/>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29" id="29"/>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MODEL</a:t>
              </a:r>
            </a:p>
          </p:txBody>
        </p:sp>
      </p:grpSp>
      <p:grpSp>
        <p:nvGrpSpPr>
          <p:cNvPr name="Group 30" id="30"/>
          <p:cNvGrpSpPr/>
          <p:nvPr/>
        </p:nvGrpSpPr>
        <p:grpSpPr>
          <a:xfrm rot="0">
            <a:off x="7572375" y="3158986"/>
            <a:ext cx="3143250" cy="874356"/>
            <a:chOff x="0" y="0"/>
            <a:chExt cx="1002670" cy="278912"/>
          </a:xfrm>
        </p:grpSpPr>
        <p:sp>
          <p:nvSpPr>
            <p:cNvPr name="Freeform 31" id="31"/>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32" id="32"/>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pLDDT</a:t>
              </a:r>
            </a:p>
          </p:txBody>
        </p:sp>
      </p:grpSp>
      <p:grpSp>
        <p:nvGrpSpPr>
          <p:cNvPr name="Group 33" id="33"/>
          <p:cNvGrpSpPr/>
          <p:nvPr/>
        </p:nvGrpSpPr>
        <p:grpSpPr>
          <a:xfrm rot="0">
            <a:off x="14225588" y="3158986"/>
            <a:ext cx="3143250" cy="874356"/>
            <a:chOff x="0" y="0"/>
            <a:chExt cx="1002670" cy="278912"/>
          </a:xfrm>
        </p:grpSpPr>
        <p:sp>
          <p:nvSpPr>
            <p:cNvPr name="Freeform 34" id="34"/>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35" id="35"/>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tol</a:t>
              </a:r>
            </a:p>
          </p:txBody>
        </p:sp>
      </p:grpSp>
      <p:grpSp>
        <p:nvGrpSpPr>
          <p:cNvPr name="Group 36" id="36"/>
          <p:cNvGrpSpPr/>
          <p:nvPr/>
        </p:nvGrpSpPr>
        <p:grpSpPr>
          <a:xfrm rot="0">
            <a:off x="10898981" y="3158986"/>
            <a:ext cx="3143250" cy="874356"/>
            <a:chOff x="0" y="0"/>
            <a:chExt cx="1002670" cy="278912"/>
          </a:xfrm>
        </p:grpSpPr>
        <p:sp>
          <p:nvSpPr>
            <p:cNvPr name="Freeform 37" id="37"/>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38" id="38"/>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pTM</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1591426" y="1073147"/>
            <a:ext cx="15105147" cy="1126425"/>
          </a:xfrm>
          <a:prstGeom prst="rect">
            <a:avLst/>
          </a:prstGeom>
        </p:spPr>
        <p:txBody>
          <a:bodyPr anchor="t" rtlCol="false" tIns="0" lIns="0" bIns="0" rIns="0">
            <a:spAutoFit/>
          </a:bodyPr>
          <a:lstStyle/>
          <a:p>
            <a:pPr algn="ctr" marL="0" indent="0" lvl="0">
              <a:lnSpc>
                <a:spcPts val="8475"/>
              </a:lnSpc>
              <a:spcBef>
                <a:spcPct val="0"/>
              </a:spcBef>
            </a:pPr>
            <a:r>
              <a:rPr lang="en-US" sz="8392">
                <a:solidFill>
                  <a:srgbClr val="211F1C"/>
                </a:solidFill>
                <a:latin typeface="Anton"/>
              </a:rPr>
              <a:t>OUTPUT EVALUATION</a:t>
            </a:r>
          </a:p>
        </p:txBody>
      </p:sp>
      <p:sp>
        <p:nvSpPr>
          <p:cNvPr name="Freeform 6" id="6"/>
          <p:cNvSpPr/>
          <p:nvPr/>
        </p:nvSpPr>
        <p:spPr>
          <a:xfrm flipH="false" flipV="false" rot="0">
            <a:off x="16486423"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919163" y="4223842"/>
            <a:ext cx="3143250" cy="874356"/>
            <a:chOff x="0" y="0"/>
            <a:chExt cx="1002670" cy="278912"/>
          </a:xfrm>
        </p:grpSpPr>
        <p:sp>
          <p:nvSpPr>
            <p:cNvPr name="Freeform 8" id="8"/>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DBDBDB"/>
            </a:solidFill>
            <a:ln w="19050" cap="rnd">
              <a:solidFill>
                <a:srgbClr val="000000"/>
              </a:solidFill>
              <a:prstDash val="solid"/>
              <a:round/>
            </a:ln>
          </p:spPr>
        </p:sp>
        <p:sp>
          <p:nvSpPr>
            <p:cNvPr name="TextBox 9" id="9"/>
            <p:cNvSpPr txBox="true"/>
            <p:nvPr/>
          </p:nvSpPr>
          <p:spPr>
            <a:xfrm>
              <a:off x="0" y="-38100"/>
              <a:ext cx="1002670" cy="317012"/>
            </a:xfrm>
            <a:prstGeom prst="rect">
              <a:avLst/>
            </a:prstGeom>
          </p:spPr>
          <p:txBody>
            <a:bodyPr anchor="ctr" rtlCol="false" tIns="38100" lIns="38100" bIns="38100" rIns="38100"/>
            <a:lstStyle/>
            <a:p>
              <a:pPr algn="ctr">
                <a:lnSpc>
                  <a:spcPts val="2116"/>
                </a:lnSpc>
              </a:pPr>
              <a:r>
                <a:rPr lang="en-US" sz="1439" spc="211">
                  <a:solidFill>
                    <a:srgbClr val="211F1C"/>
                  </a:solidFill>
                  <a:latin typeface="Nunito Sans Expanded Semi-Bold"/>
                </a:rPr>
                <a:t>AKTKKNVTMNIELAL</a:t>
              </a:r>
            </a:p>
            <a:p>
              <a:pPr algn="ctr" marL="0" indent="0" lvl="0">
                <a:lnSpc>
                  <a:spcPts val="2116"/>
                </a:lnSpc>
                <a:spcBef>
                  <a:spcPct val="0"/>
                </a:spcBef>
              </a:pPr>
              <a:r>
                <a:rPr lang="en-US" sz="1439" spc="211">
                  <a:solidFill>
                    <a:srgbClr val="211F1C"/>
                  </a:solidFill>
                  <a:latin typeface="Nunito Sans Expanded Semi-Bold"/>
                </a:rPr>
                <a:t>........</a:t>
              </a:r>
            </a:p>
          </p:txBody>
        </p:sp>
      </p:grpSp>
      <p:grpSp>
        <p:nvGrpSpPr>
          <p:cNvPr name="Group 10" id="10"/>
          <p:cNvGrpSpPr/>
          <p:nvPr/>
        </p:nvGrpSpPr>
        <p:grpSpPr>
          <a:xfrm rot="0">
            <a:off x="4245769" y="4223842"/>
            <a:ext cx="3143250" cy="874356"/>
            <a:chOff x="0" y="0"/>
            <a:chExt cx="1002670" cy="278912"/>
          </a:xfrm>
        </p:grpSpPr>
        <p:sp>
          <p:nvSpPr>
            <p:cNvPr name="Freeform 11" id="11"/>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12" id="12"/>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ALPHAFOLD2_PTM_MODEL_5_SEED_000:</a:t>
              </a:r>
            </a:p>
          </p:txBody>
        </p:sp>
      </p:grpSp>
      <p:grpSp>
        <p:nvGrpSpPr>
          <p:cNvPr name="Group 13" id="13"/>
          <p:cNvGrpSpPr/>
          <p:nvPr/>
        </p:nvGrpSpPr>
        <p:grpSpPr>
          <a:xfrm rot="0">
            <a:off x="7572375" y="4223842"/>
            <a:ext cx="3143250" cy="874356"/>
            <a:chOff x="0" y="0"/>
            <a:chExt cx="1002670" cy="278912"/>
          </a:xfrm>
        </p:grpSpPr>
        <p:sp>
          <p:nvSpPr>
            <p:cNvPr name="Freeform 14" id="14"/>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15" id="15"/>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54.5</a:t>
              </a:r>
            </a:p>
          </p:txBody>
        </p:sp>
      </p:grpSp>
      <p:grpSp>
        <p:nvGrpSpPr>
          <p:cNvPr name="Group 16" id="16"/>
          <p:cNvGrpSpPr/>
          <p:nvPr/>
        </p:nvGrpSpPr>
        <p:grpSpPr>
          <a:xfrm rot="0">
            <a:off x="14225588" y="4223842"/>
            <a:ext cx="3143250" cy="874356"/>
            <a:chOff x="0" y="0"/>
            <a:chExt cx="1002670" cy="278912"/>
          </a:xfrm>
        </p:grpSpPr>
        <p:sp>
          <p:nvSpPr>
            <p:cNvPr name="Freeform 17" id="17"/>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18" id="18"/>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1.88</a:t>
              </a:r>
            </a:p>
          </p:txBody>
        </p:sp>
      </p:grpSp>
      <p:grpSp>
        <p:nvGrpSpPr>
          <p:cNvPr name="Group 19" id="19"/>
          <p:cNvGrpSpPr/>
          <p:nvPr/>
        </p:nvGrpSpPr>
        <p:grpSpPr>
          <a:xfrm rot="0">
            <a:off x="10898981" y="4223842"/>
            <a:ext cx="3143250" cy="874356"/>
            <a:chOff x="0" y="0"/>
            <a:chExt cx="1002670" cy="278912"/>
          </a:xfrm>
        </p:grpSpPr>
        <p:sp>
          <p:nvSpPr>
            <p:cNvPr name="Freeform 20" id="20"/>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F1F1F1"/>
            </a:solidFill>
            <a:ln w="19050" cap="rnd">
              <a:solidFill>
                <a:srgbClr val="000000"/>
              </a:solidFill>
              <a:prstDash val="solid"/>
              <a:round/>
            </a:ln>
          </p:spPr>
        </p:sp>
        <p:sp>
          <p:nvSpPr>
            <p:cNvPr name="TextBox 21" id="21"/>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211F1C"/>
                  </a:solidFill>
                  <a:latin typeface="Nunito Sans Expanded Semi-Bold"/>
                </a:rPr>
                <a:t>0475</a:t>
              </a:r>
            </a:p>
          </p:txBody>
        </p:sp>
      </p:grpSp>
      <p:sp>
        <p:nvSpPr>
          <p:cNvPr name="Freeform 22" id="22"/>
          <p:cNvSpPr/>
          <p:nvPr/>
        </p:nvSpPr>
        <p:spPr>
          <a:xfrm flipH="false" flipV="false" rot="0">
            <a:off x="2461416" y="5288698"/>
            <a:ext cx="13365167" cy="4638769"/>
          </a:xfrm>
          <a:custGeom>
            <a:avLst/>
            <a:gdLst/>
            <a:ahLst/>
            <a:cxnLst/>
            <a:rect r="r" b="b" t="t" l="l"/>
            <a:pathLst>
              <a:path h="4638769" w="13365167">
                <a:moveTo>
                  <a:pt x="0" y="0"/>
                </a:moveTo>
                <a:lnTo>
                  <a:pt x="13365168" y="0"/>
                </a:lnTo>
                <a:lnTo>
                  <a:pt x="13365168" y="4638769"/>
                </a:lnTo>
                <a:lnTo>
                  <a:pt x="0" y="4638769"/>
                </a:lnTo>
                <a:lnTo>
                  <a:pt x="0" y="0"/>
                </a:lnTo>
                <a:close/>
              </a:path>
            </a:pathLst>
          </a:custGeom>
          <a:blipFill>
            <a:blip r:embed="rId6"/>
            <a:stretch>
              <a:fillRect l="0" t="0" r="0" b="0"/>
            </a:stretch>
          </a:blipFill>
          <a:ln w="38100" cap="rnd">
            <a:solidFill>
              <a:srgbClr val="000000"/>
            </a:solidFill>
            <a:prstDash val="solid"/>
            <a:round/>
          </a:ln>
        </p:spPr>
      </p:sp>
      <p:sp>
        <p:nvSpPr>
          <p:cNvPr name="TextBox 23" id="23"/>
          <p:cNvSpPr txBox="true"/>
          <p:nvPr/>
        </p:nvSpPr>
        <p:spPr>
          <a:xfrm rot="0">
            <a:off x="2032829" y="2331778"/>
            <a:ext cx="14222341" cy="360045"/>
          </a:xfrm>
          <a:prstGeom prst="rect">
            <a:avLst/>
          </a:prstGeom>
        </p:spPr>
        <p:txBody>
          <a:bodyPr anchor="t" rtlCol="false" tIns="0" lIns="0" bIns="0" rIns="0">
            <a:spAutoFit/>
          </a:bodyPr>
          <a:lstStyle/>
          <a:p>
            <a:pPr algn="ctr" marL="0" indent="0" lvl="0">
              <a:lnSpc>
                <a:spcPts val="2940"/>
              </a:lnSpc>
              <a:spcBef>
                <a:spcPct val="0"/>
              </a:spcBef>
            </a:pPr>
            <a:r>
              <a:rPr lang="en-US" sz="2000">
                <a:solidFill>
                  <a:srgbClr val="211F1C"/>
                </a:solidFill>
                <a:latin typeface="Roboto Mono"/>
              </a:rPr>
              <a:t>Using AlphaFold2 to Evaluate Generated Protein Sequences</a:t>
            </a:r>
          </a:p>
        </p:txBody>
      </p:sp>
      <p:grpSp>
        <p:nvGrpSpPr>
          <p:cNvPr name="Group 24" id="24"/>
          <p:cNvGrpSpPr/>
          <p:nvPr/>
        </p:nvGrpSpPr>
        <p:grpSpPr>
          <a:xfrm rot="0">
            <a:off x="919163" y="3158986"/>
            <a:ext cx="3143250" cy="874356"/>
            <a:chOff x="0" y="0"/>
            <a:chExt cx="1002670" cy="278912"/>
          </a:xfrm>
        </p:grpSpPr>
        <p:sp>
          <p:nvSpPr>
            <p:cNvPr name="Freeform 25" id="25"/>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26" id="26"/>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SEQUENCE</a:t>
              </a:r>
            </a:p>
          </p:txBody>
        </p:sp>
      </p:grpSp>
      <p:grpSp>
        <p:nvGrpSpPr>
          <p:cNvPr name="Group 27" id="27"/>
          <p:cNvGrpSpPr/>
          <p:nvPr/>
        </p:nvGrpSpPr>
        <p:grpSpPr>
          <a:xfrm rot="0">
            <a:off x="4245769" y="3158986"/>
            <a:ext cx="3143250" cy="874356"/>
            <a:chOff x="0" y="0"/>
            <a:chExt cx="1002670" cy="278912"/>
          </a:xfrm>
        </p:grpSpPr>
        <p:sp>
          <p:nvSpPr>
            <p:cNvPr name="Freeform 28" id="28"/>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29" id="29"/>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MODEL</a:t>
              </a:r>
            </a:p>
          </p:txBody>
        </p:sp>
      </p:grpSp>
      <p:grpSp>
        <p:nvGrpSpPr>
          <p:cNvPr name="Group 30" id="30"/>
          <p:cNvGrpSpPr/>
          <p:nvPr/>
        </p:nvGrpSpPr>
        <p:grpSpPr>
          <a:xfrm rot="0">
            <a:off x="7572375" y="3158986"/>
            <a:ext cx="3143250" cy="874356"/>
            <a:chOff x="0" y="0"/>
            <a:chExt cx="1002670" cy="278912"/>
          </a:xfrm>
        </p:grpSpPr>
        <p:sp>
          <p:nvSpPr>
            <p:cNvPr name="Freeform 31" id="31"/>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32" id="32"/>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pLDDT</a:t>
              </a:r>
            </a:p>
          </p:txBody>
        </p:sp>
      </p:grpSp>
      <p:grpSp>
        <p:nvGrpSpPr>
          <p:cNvPr name="Group 33" id="33"/>
          <p:cNvGrpSpPr/>
          <p:nvPr/>
        </p:nvGrpSpPr>
        <p:grpSpPr>
          <a:xfrm rot="0">
            <a:off x="14225588" y="3158986"/>
            <a:ext cx="3143250" cy="874356"/>
            <a:chOff x="0" y="0"/>
            <a:chExt cx="1002670" cy="278912"/>
          </a:xfrm>
        </p:grpSpPr>
        <p:sp>
          <p:nvSpPr>
            <p:cNvPr name="Freeform 34" id="34"/>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35" id="35"/>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tol</a:t>
              </a:r>
            </a:p>
          </p:txBody>
        </p:sp>
      </p:grpSp>
      <p:grpSp>
        <p:nvGrpSpPr>
          <p:cNvPr name="Group 36" id="36"/>
          <p:cNvGrpSpPr/>
          <p:nvPr/>
        </p:nvGrpSpPr>
        <p:grpSpPr>
          <a:xfrm rot="0">
            <a:off x="10898981" y="3158986"/>
            <a:ext cx="3143250" cy="874356"/>
            <a:chOff x="0" y="0"/>
            <a:chExt cx="1002670" cy="278912"/>
          </a:xfrm>
        </p:grpSpPr>
        <p:sp>
          <p:nvSpPr>
            <p:cNvPr name="Freeform 37" id="37"/>
            <p:cNvSpPr/>
            <p:nvPr/>
          </p:nvSpPr>
          <p:spPr>
            <a:xfrm flipH="false" flipV="false" rot="0">
              <a:off x="0" y="0"/>
              <a:ext cx="1002670" cy="278912"/>
            </a:xfrm>
            <a:custGeom>
              <a:avLst/>
              <a:gdLst/>
              <a:ahLst/>
              <a:cxnLst/>
              <a:rect r="r" b="b" t="t" l="l"/>
              <a:pathLst>
                <a:path h="278912" w="1002670">
                  <a:moveTo>
                    <a:pt x="88669" y="0"/>
                  </a:moveTo>
                  <a:lnTo>
                    <a:pt x="914001" y="0"/>
                  </a:lnTo>
                  <a:cubicBezTo>
                    <a:pt x="937517" y="0"/>
                    <a:pt x="960071" y="9342"/>
                    <a:pt x="976699" y="25971"/>
                  </a:cubicBezTo>
                  <a:cubicBezTo>
                    <a:pt x="993328" y="42599"/>
                    <a:pt x="1002670" y="65153"/>
                    <a:pt x="1002670" y="88669"/>
                  </a:cubicBezTo>
                  <a:lnTo>
                    <a:pt x="1002670" y="190243"/>
                  </a:lnTo>
                  <a:cubicBezTo>
                    <a:pt x="1002670" y="213759"/>
                    <a:pt x="993328" y="236313"/>
                    <a:pt x="976699" y="252941"/>
                  </a:cubicBezTo>
                  <a:cubicBezTo>
                    <a:pt x="960071" y="269570"/>
                    <a:pt x="937517" y="278912"/>
                    <a:pt x="914001" y="278912"/>
                  </a:cubicBezTo>
                  <a:lnTo>
                    <a:pt x="88669" y="278912"/>
                  </a:lnTo>
                  <a:cubicBezTo>
                    <a:pt x="65153" y="278912"/>
                    <a:pt x="42599" y="269570"/>
                    <a:pt x="25971" y="252941"/>
                  </a:cubicBezTo>
                  <a:cubicBezTo>
                    <a:pt x="9342" y="236313"/>
                    <a:pt x="0" y="213759"/>
                    <a:pt x="0" y="190243"/>
                  </a:cubicBezTo>
                  <a:lnTo>
                    <a:pt x="0" y="88669"/>
                  </a:lnTo>
                  <a:cubicBezTo>
                    <a:pt x="0" y="65153"/>
                    <a:pt x="9342" y="42599"/>
                    <a:pt x="25971" y="25971"/>
                  </a:cubicBezTo>
                  <a:cubicBezTo>
                    <a:pt x="42599" y="9342"/>
                    <a:pt x="65153" y="0"/>
                    <a:pt x="88669" y="0"/>
                  </a:cubicBezTo>
                  <a:close/>
                </a:path>
              </a:pathLst>
            </a:custGeom>
            <a:solidFill>
              <a:srgbClr val="606060"/>
            </a:solidFill>
            <a:ln w="19050" cap="rnd">
              <a:solidFill>
                <a:srgbClr val="000000"/>
              </a:solidFill>
              <a:prstDash val="solid"/>
              <a:round/>
            </a:ln>
          </p:spPr>
        </p:sp>
        <p:sp>
          <p:nvSpPr>
            <p:cNvPr name="TextBox 38" id="38"/>
            <p:cNvSpPr txBox="true"/>
            <p:nvPr/>
          </p:nvSpPr>
          <p:spPr>
            <a:xfrm>
              <a:off x="0" y="-38100"/>
              <a:ext cx="1002670" cy="317012"/>
            </a:xfrm>
            <a:prstGeom prst="rect">
              <a:avLst/>
            </a:prstGeom>
          </p:spPr>
          <p:txBody>
            <a:bodyPr anchor="ctr" rtlCol="false" tIns="38100" lIns="38100" bIns="38100" rIns="38100"/>
            <a:lstStyle/>
            <a:p>
              <a:pPr algn="ctr" marL="0" indent="0" lvl="0">
                <a:lnSpc>
                  <a:spcPts val="2116"/>
                </a:lnSpc>
                <a:spcBef>
                  <a:spcPct val="0"/>
                </a:spcBef>
              </a:pPr>
              <a:r>
                <a:rPr lang="en-US" sz="1439" spc="211">
                  <a:solidFill>
                    <a:srgbClr val="FFFFFF"/>
                  </a:solidFill>
                  <a:latin typeface="Nunito Sans Expanded Semi-Bold"/>
                </a:rPr>
                <a:t>pTM</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2058861" y="638734"/>
            <a:ext cx="5419514" cy="9009533"/>
            <a:chOff x="0" y="0"/>
            <a:chExt cx="1728779" cy="2873964"/>
          </a:xfrm>
        </p:grpSpPr>
        <p:sp>
          <p:nvSpPr>
            <p:cNvPr name="Freeform 6" id="6"/>
            <p:cNvSpPr/>
            <p:nvPr/>
          </p:nvSpPr>
          <p:spPr>
            <a:xfrm flipH="false" flipV="false" rot="0">
              <a:off x="0" y="0"/>
              <a:ext cx="1728779" cy="2873964"/>
            </a:xfrm>
            <a:custGeom>
              <a:avLst/>
              <a:gdLst/>
              <a:ahLst/>
              <a:cxnLst/>
              <a:rect r="r" b="b" t="t" l="l"/>
              <a:pathLst>
                <a:path h="2873964" w="1728779">
                  <a:moveTo>
                    <a:pt x="51427" y="0"/>
                  </a:moveTo>
                  <a:lnTo>
                    <a:pt x="1677352" y="0"/>
                  </a:lnTo>
                  <a:cubicBezTo>
                    <a:pt x="1705754" y="0"/>
                    <a:pt x="1728779" y="23025"/>
                    <a:pt x="1728779" y="51427"/>
                  </a:cubicBezTo>
                  <a:lnTo>
                    <a:pt x="1728779" y="2822537"/>
                  </a:lnTo>
                  <a:cubicBezTo>
                    <a:pt x="1728779" y="2836177"/>
                    <a:pt x="1723361" y="2849257"/>
                    <a:pt x="1713716" y="2858902"/>
                  </a:cubicBezTo>
                  <a:cubicBezTo>
                    <a:pt x="1704072" y="2868546"/>
                    <a:pt x="1690991" y="2873964"/>
                    <a:pt x="1677352" y="2873964"/>
                  </a:cubicBezTo>
                  <a:lnTo>
                    <a:pt x="51427" y="2873964"/>
                  </a:lnTo>
                  <a:cubicBezTo>
                    <a:pt x="37788" y="2873964"/>
                    <a:pt x="24707" y="2868546"/>
                    <a:pt x="15063" y="2858902"/>
                  </a:cubicBezTo>
                  <a:cubicBezTo>
                    <a:pt x="5418" y="2849257"/>
                    <a:pt x="0" y="2836177"/>
                    <a:pt x="0" y="2822537"/>
                  </a:cubicBezTo>
                  <a:lnTo>
                    <a:pt x="0" y="51427"/>
                  </a:lnTo>
                  <a:cubicBezTo>
                    <a:pt x="0" y="37788"/>
                    <a:pt x="5418" y="24707"/>
                    <a:pt x="15063" y="15063"/>
                  </a:cubicBezTo>
                  <a:cubicBezTo>
                    <a:pt x="24707" y="5418"/>
                    <a:pt x="37788" y="0"/>
                    <a:pt x="51427" y="0"/>
                  </a:cubicBezTo>
                  <a:close/>
                </a:path>
              </a:pathLst>
            </a:custGeom>
            <a:solidFill>
              <a:srgbClr val="F1F1F1"/>
            </a:solidFill>
            <a:ln w="19050" cap="rnd">
              <a:solidFill>
                <a:srgbClr val="000000"/>
              </a:solidFill>
              <a:prstDash val="solid"/>
              <a:round/>
            </a:ln>
          </p:spPr>
        </p:sp>
        <p:sp>
          <p:nvSpPr>
            <p:cNvPr name="TextBox 7" id="7"/>
            <p:cNvSpPr txBox="true"/>
            <p:nvPr/>
          </p:nvSpPr>
          <p:spPr>
            <a:xfrm>
              <a:off x="0" y="-38100"/>
              <a:ext cx="1728779" cy="2912064"/>
            </a:xfrm>
            <a:prstGeom prst="rect">
              <a:avLst/>
            </a:prstGeom>
          </p:spPr>
          <p:txBody>
            <a:bodyPr anchor="ctr" rtlCol="false" tIns="50800" lIns="50800" bIns="50800" rIns="50800"/>
            <a:lstStyle/>
            <a:p>
              <a:pPr algn="ctr">
                <a:lnSpc>
                  <a:spcPts val="2116"/>
                </a:lnSpc>
              </a:pPr>
            </a:p>
          </p:txBody>
        </p:sp>
      </p:grpSp>
      <p:sp>
        <p:nvSpPr>
          <p:cNvPr name="Freeform 8" id="8"/>
          <p:cNvSpPr/>
          <p:nvPr/>
        </p:nvSpPr>
        <p:spPr>
          <a:xfrm flipH="false" flipV="false" rot="0">
            <a:off x="809625"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935224" y="541687"/>
            <a:ext cx="9941302" cy="1126425"/>
          </a:xfrm>
          <a:prstGeom prst="rect">
            <a:avLst/>
          </a:prstGeom>
        </p:spPr>
        <p:txBody>
          <a:bodyPr anchor="t" rtlCol="false" tIns="0" lIns="0" bIns="0" rIns="0">
            <a:spAutoFit/>
          </a:bodyPr>
          <a:lstStyle/>
          <a:p>
            <a:pPr algn="l" marL="0" indent="0" lvl="0">
              <a:lnSpc>
                <a:spcPts val="8475"/>
              </a:lnSpc>
              <a:spcBef>
                <a:spcPct val="0"/>
              </a:spcBef>
            </a:pPr>
            <a:r>
              <a:rPr lang="en-US" sz="8392">
                <a:solidFill>
                  <a:srgbClr val="211F1C"/>
                </a:solidFill>
                <a:latin typeface="Anton"/>
              </a:rPr>
              <a:t>ONGOING RESEARCH</a:t>
            </a:r>
          </a:p>
        </p:txBody>
      </p:sp>
      <p:sp>
        <p:nvSpPr>
          <p:cNvPr name="TextBox 10" id="10"/>
          <p:cNvSpPr txBox="true"/>
          <p:nvPr/>
        </p:nvSpPr>
        <p:spPr>
          <a:xfrm rot="0">
            <a:off x="12642162" y="4510392"/>
            <a:ext cx="4252912" cy="1209066"/>
          </a:xfrm>
          <a:prstGeom prst="rect">
            <a:avLst/>
          </a:prstGeom>
        </p:spPr>
        <p:txBody>
          <a:bodyPr anchor="t" rtlCol="false" tIns="0" lIns="0" bIns="0" rIns="0">
            <a:spAutoFit/>
          </a:bodyPr>
          <a:lstStyle/>
          <a:p>
            <a:pPr algn="ctr">
              <a:lnSpc>
                <a:spcPts val="3292"/>
              </a:lnSpc>
              <a:spcBef>
                <a:spcPct val="0"/>
              </a:spcBef>
            </a:pPr>
            <a:r>
              <a:rPr lang="en-US" sz="2239" spc="329">
                <a:solidFill>
                  <a:srgbClr val="211F1C"/>
                </a:solidFill>
                <a:latin typeface="Nunito Sans Expanded Bold"/>
              </a:rPr>
              <a:t>EPOCH 1, </a:t>
            </a:r>
          </a:p>
          <a:p>
            <a:pPr algn="ctr">
              <a:lnSpc>
                <a:spcPts val="3292"/>
              </a:lnSpc>
              <a:spcBef>
                <a:spcPct val="0"/>
              </a:spcBef>
            </a:pPr>
            <a:r>
              <a:rPr lang="en-US" sz="2239" spc="329">
                <a:solidFill>
                  <a:srgbClr val="211F1C"/>
                </a:solidFill>
                <a:latin typeface="Nunito Sans Expanded Bold"/>
              </a:rPr>
              <a:t>TRAIN LOSS: 57.58, </a:t>
            </a:r>
          </a:p>
          <a:p>
            <a:pPr algn="ctr">
              <a:lnSpc>
                <a:spcPts val="3292"/>
              </a:lnSpc>
              <a:spcBef>
                <a:spcPct val="0"/>
              </a:spcBef>
            </a:pPr>
            <a:r>
              <a:rPr lang="en-US" sz="2239" spc="329">
                <a:solidFill>
                  <a:srgbClr val="211F1C"/>
                </a:solidFill>
                <a:latin typeface="Nunito Sans Expanded Bold"/>
              </a:rPr>
              <a:t>VAL LOSS: 0.0015</a:t>
            </a:r>
          </a:p>
        </p:txBody>
      </p:sp>
      <p:sp>
        <p:nvSpPr>
          <p:cNvPr name="TextBox 11" id="11"/>
          <p:cNvSpPr txBox="true"/>
          <p:nvPr/>
        </p:nvSpPr>
        <p:spPr>
          <a:xfrm rot="0">
            <a:off x="13275829" y="6521649"/>
            <a:ext cx="2780854" cy="389916"/>
          </a:xfrm>
          <a:prstGeom prst="rect">
            <a:avLst/>
          </a:prstGeom>
        </p:spPr>
        <p:txBody>
          <a:bodyPr anchor="t" rtlCol="false" tIns="0" lIns="0" bIns="0" rIns="0">
            <a:spAutoFit/>
          </a:bodyPr>
          <a:lstStyle/>
          <a:p>
            <a:pPr algn="ctr">
              <a:lnSpc>
                <a:spcPts val="3292"/>
              </a:lnSpc>
              <a:spcBef>
                <a:spcPct val="0"/>
              </a:spcBef>
            </a:pPr>
            <a:r>
              <a:rPr lang="en-US" sz="2239" spc="329">
                <a:solidFill>
                  <a:srgbClr val="211F1C"/>
                </a:solidFill>
                <a:latin typeface="Nunito Sans Expanded Bold"/>
              </a:rPr>
              <a:t>100X BIGGER</a:t>
            </a:r>
          </a:p>
        </p:txBody>
      </p:sp>
      <p:sp>
        <p:nvSpPr>
          <p:cNvPr name="TextBox 12" id="12"/>
          <p:cNvSpPr txBox="true"/>
          <p:nvPr/>
        </p:nvSpPr>
        <p:spPr>
          <a:xfrm rot="0">
            <a:off x="307960" y="1994640"/>
            <a:ext cx="11317837" cy="8292360"/>
          </a:xfrm>
          <a:prstGeom prst="rect">
            <a:avLst/>
          </a:prstGeom>
        </p:spPr>
        <p:txBody>
          <a:bodyPr anchor="t" rtlCol="false" tIns="0" lIns="0" bIns="0" rIns="0">
            <a:spAutoFit/>
          </a:bodyPr>
          <a:lstStyle/>
          <a:p>
            <a:pPr marL="541163" indent="-270581" lvl="1">
              <a:lnSpc>
                <a:spcPts val="4411"/>
              </a:lnSpc>
              <a:buFont typeface="Arial"/>
              <a:buChar char="•"/>
            </a:pPr>
            <a:r>
              <a:rPr lang="en-US" sz="2506">
                <a:solidFill>
                  <a:srgbClr val="211F1C"/>
                </a:solidFill>
                <a:latin typeface="Roboto Mono Bold"/>
              </a:rPr>
              <a:t>Bidirectional LSTM: </a:t>
            </a:r>
            <a:r>
              <a:rPr lang="en-US" sz="2506">
                <a:solidFill>
                  <a:srgbClr val="211F1C"/>
                </a:solidFill>
                <a:latin typeface="Roboto Mono Bold"/>
              </a:rPr>
              <a:t>Model architecture changed to bidirectional LSTM, capturing information from past and future contexts.</a:t>
            </a:r>
          </a:p>
          <a:p>
            <a:pPr>
              <a:lnSpc>
                <a:spcPts val="4411"/>
              </a:lnSpc>
            </a:pPr>
          </a:p>
          <a:p>
            <a:pPr marL="541163" indent="-270581" lvl="1">
              <a:lnSpc>
                <a:spcPts val="4411"/>
              </a:lnSpc>
              <a:buFont typeface="Arial"/>
              <a:buChar char="•"/>
            </a:pPr>
            <a:r>
              <a:rPr lang="en-US" sz="2506">
                <a:solidFill>
                  <a:srgbClr val="211F1C"/>
                </a:solidFill>
                <a:latin typeface="Roboto Mono Bold"/>
              </a:rPr>
              <a:t>Packed Sequence Handling: Sequences sorted by length and packed into a PackedSequence object.</a:t>
            </a:r>
          </a:p>
          <a:p>
            <a:pPr>
              <a:lnSpc>
                <a:spcPts val="4411"/>
              </a:lnSpc>
            </a:pPr>
          </a:p>
          <a:p>
            <a:pPr marL="541163" indent="-270581" lvl="1">
              <a:lnSpc>
                <a:spcPts val="4411"/>
              </a:lnSpc>
              <a:buFont typeface="Arial"/>
              <a:buChar char="•"/>
            </a:pPr>
            <a:r>
              <a:rPr lang="en-US" sz="2506">
                <a:solidFill>
                  <a:srgbClr val="211F1C"/>
                </a:solidFill>
                <a:latin typeface="Roboto Mono Bold"/>
              </a:rPr>
              <a:t>Dynamic Sequence Length Handling: Sequence lengths computed dynamically for each batch, considering only non-padding elements.</a:t>
            </a:r>
          </a:p>
          <a:p>
            <a:pPr>
              <a:lnSpc>
                <a:spcPts val="4411"/>
              </a:lnSpc>
            </a:pPr>
          </a:p>
          <a:p>
            <a:pPr marL="541163" indent="-270581" lvl="1">
              <a:lnSpc>
                <a:spcPts val="4411"/>
              </a:lnSpc>
              <a:buFont typeface="Arial"/>
              <a:buChar char="•"/>
            </a:pPr>
            <a:r>
              <a:rPr lang="en-US" sz="2506">
                <a:solidFill>
                  <a:srgbClr val="211F1C"/>
                </a:solidFill>
                <a:latin typeface="Roboto Mono Bold"/>
              </a:rPr>
              <a:t>Dropout Regularization: Dropout introduced within LSTM layers, randomly dropping connections during training.</a:t>
            </a:r>
          </a:p>
          <a:p>
            <a:pPr>
              <a:lnSpc>
                <a:spcPts val="4411"/>
              </a:lnSpc>
            </a:pPr>
          </a:p>
          <a:p>
            <a:pPr algn="l">
              <a:lnSpc>
                <a:spcPts val="4411"/>
              </a:lnSpc>
            </a:pPr>
          </a:p>
        </p:txBody>
      </p:sp>
      <p:sp>
        <p:nvSpPr>
          <p:cNvPr name="TextBox 13" id="13"/>
          <p:cNvSpPr txBox="true"/>
          <p:nvPr/>
        </p:nvSpPr>
        <p:spPr>
          <a:xfrm rot="0">
            <a:off x="12058861" y="3008005"/>
            <a:ext cx="5214789" cy="799491"/>
          </a:xfrm>
          <a:prstGeom prst="rect">
            <a:avLst/>
          </a:prstGeom>
        </p:spPr>
        <p:txBody>
          <a:bodyPr anchor="t" rtlCol="false" tIns="0" lIns="0" bIns="0" rIns="0">
            <a:spAutoFit/>
          </a:bodyPr>
          <a:lstStyle/>
          <a:p>
            <a:pPr algn="ctr">
              <a:lnSpc>
                <a:spcPts val="3292"/>
              </a:lnSpc>
            </a:pPr>
            <a:r>
              <a:rPr lang="en-US" sz="2239" spc="329">
                <a:solidFill>
                  <a:srgbClr val="211F1C"/>
                </a:solidFill>
                <a:latin typeface="Nunito Sans Expanded Bold"/>
              </a:rPr>
              <a:t>RUNNING AND </a:t>
            </a:r>
          </a:p>
          <a:p>
            <a:pPr algn="ctr">
              <a:lnSpc>
                <a:spcPts val="3292"/>
              </a:lnSpc>
              <a:spcBef>
                <a:spcPct val="0"/>
              </a:spcBef>
            </a:pPr>
            <a:r>
              <a:rPr lang="en-US" sz="2239" spc="329">
                <a:solidFill>
                  <a:srgbClr val="211F1C"/>
                </a:solidFill>
                <a:latin typeface="Nunito Sans Expanded Bold"/>
              </a:rPr>
              <a:t>TRAINED</a:t>
            </a:r>
          </a:p>
        </p:txBody>
      </p:sp>
      <p:sp>
        <p:nvSpPr>
          <p:cNvPr name="TextBox 14" id="14"/>
          <p:cNvSpPr txBox="true"/>
          <p:nvPr/>
        </p:nvSpPr>
        <p:spPr>
          <a:xfrm rot="0">
            <a:off x="12161224" y="7713756"/>
            <a:ext cx="5214789" cy="1209066"/>
          </a:xfrm>
          <a:prstGeom prst="rect">
            <a:avLst/>
          </a:prstGeom>
        </p:spPr>
        <p:txBody>
          <a:bodyPr anchor="t" rtlCol="false" tIns="0" lIns="0" bIns="0" rIns="0">
            <a:spAutoFit/>
          </a:bodyPr>
          <a:lstStyle/>
          <a:p>
            <a:pPr algn="ctr">
              <a:lnSpc>
                <a:spcPts val="3292"/>
              </a:lnSpc>
            </a:pPr>
            <a:r>
              <a:rPr lang="en-US" sz="2239" spc="329">
                <a:solidFill>
                  <a:srgbClr val="211F1C"/>
                </a:solidFill>
                <a:latin typeface="Nunito Sans Expanded Bold"/>
              </a:rPr>
              <a:t>SEQUENCE </a:t>
            </a:r>
          </a:p>
          <a:p>
            <a:pPr algn="ctr">
              <a:lnSpc>
                <a:spcPts val="3292"/>
              </a:lnSpc>
              <a:spcBef>
                <a:spcPct val="0"/>
              </a:spcBef>
            </a:pPr>
            <a:r>
              <a:rPr lang="en-US" sz="2239" spc="329">
                <a:solidFill>
                  <a:srgbClr val="211F1C"/>
                </a:solidFill>
                <a:latin typeface="Nunito Sans Expanded Bold"/>
              </a:rPr>
              <a:t>GENERATION CODE INCOMPLETE</a:t>
            </a:r>
          </a:p>
        </p:txBody>
      </p:sp>
      <p:sp>
        <p:nvSpPr>
          <p:cNvPr name="TextBox 15" id="15"/>
          <p:cNvSpPr txBox="true"/>
          <p:nvPr/>
        </p:nvSpPr>
        <p:spPr>
          <a:xfrm rot="0">
            <a:off x="12161224" y="1446514"/>
            <a:ext cx="5214789" cy="799491"/>
          </a:xfrm>
          <a:prstGeom prst="rect">
            <a:avLst/>
          </a:prstGeom>
        </p:spPr>
        <p:txBody>
          <a:bodyPr anchor="t" rtlCol="false" tIns="0" lIns="0" bIns="0" rIns="0">
            <a:spAutoFit/>
          </a:bodyPr>
          <a:lstStyle/>
          <a:p>
            <a:pPr algn="ctr">
              <a:lnSpc>
                <a:spcPts val="3292"/>
              </a:lnSpc>
            </a:pPr>
            <a:r>
              <a:rPr lang="en-US" sz="2239" spc="329">
                <a:solidFill>
                  <a:srgbClr val="211F1C"/>
                </a:solidFill>
                <a:latin typeface="Nunito Sans Expanded Bold"/>
              </a:rPr>
              <a:t>OPTIMIZED RNN </a:t>
            </a:r>
          </a:p>
          <a:p>
            <a:pPr algn="ctr">
              <a:lnSpc>
                <a:spcPts val="3292"/>
              </a:lnSpc>
              <a:spcBef>
                <a:spcPct val="0"/>
              </a:spcBef>
            </a:pPr>
            <a:r>
              <a:rPr lang="en-US" sz="2239" spc="329">
                <a:solidFill>
                  <a:srgbClr val="211F1C"/>
                </a:solidFill>
                <a:latin typeface="Nunito Sans Expanded Bold"/>
              </a:rPr>
              <a:t>MODEL</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809625" y="3669663"/>
            <a:ext cx="4993936" cy="5834990"/>
            <a:chOff x="0" y="0"/>
            <a:chExt cx="1315275" cy="1536787"/>
          </a:xfrm>
        </p:grpSpPr>
        <p:sp>
          <p:nvSpPr>
            <p:cNvPr name="Freeform 6" id="6"/>
            <p:cNvSpPr/>
            <p:nvPr/>
          </p:nvSpPr>
          <p:spPr>
            <a:xfrm flipH="false" flipV="false" rot="0">
              <a:off x="0" y="0"/>
              <a:ext cx="1315275" cy="1536787"/>
            </a:xfrm>
            <a:custGeom>
              <a:avLst/>
              <a:gdLst/>
              <a:ahLst/>
              <a:cxnLst/>
              <a:rect r="r" b="b" t="t" l="l"/>
              <a:pathLst>
                <a:path h="1536787" w="1315275">
                  <a:moveTo>
                    <a:pt x="55810" y="0"/>
                  </a:moveTo>
                  <a:lnTo>
                    <a:pt x="1259466" y="0"/>
                  </a:lnTo>
                  <a:cubicBezTo>
                    <a:pt x="1274268" y="0"/>
                    <a:pt x="1288463" y="5880"/>
                    <a:pt x="1298929" y="16346"/>
                  </a:cubicBezTo>
                  <a:cubicBezTo>
                    <a:pt x="1309396" y="26813"/>
                    <a:pt x="1315275" y="41008"/>
                    <a:pt x="1315275" y="55810"/>
                  </a:cubicBezTo>
                  <a:lnTo>
                    <a:pt x="1315275" y="1480978"/>
                  </a:lnTo>
                  <a:cubicBezTo>
                    <a:pt x="1315275" y="1495780"/>
                    <a:pt x="1309396" y="1509975"/>
                    <a:pt x="1298929" y="1520441"/>
                  </a:cubicBezTo>
                  <a:cubicBezTo>
                    <a:pt x="1288463" y="1530908"/>
                    <a:pt x="1274268" y="1536787"/>
                    <a:pt x="1259466" y="1536787"/>
                  </a:cubicBezTo>
                  <a:lnTo>
                    <a:pt x="55810" y="1536787"/>
                  </a:lnTo>
                  <a:cubicBezTo>
                    <a:pt x="41008" y="1536787"/>
                    <a:pt x="26813" y="1530908"/>
                    <a:pt x="16346" y="1520441"/>
                  </a:cubicBezTo>
                  <a:cubicBezTo>
                    <a:pt x="5880" y="1509975"/>
                    <a:pt x="0" y="1495780"/>
                    <a:pt x="0" y="1480978"/>
                  </a:cubicBezTo>
                  <a:lnTo>
                    <a:pt x="0" y="55810"/>
                  </a:lnTo>
                  <a:cubicBezTo>
                    <a:pt x="0" y="41008"/>
                    <a:pt x="5880" y="26813"/>
                    <a:pt x="16346" y="16346"/>
                  </a:cubicBezTo>
                  <a:cubicBezTo>
                    <a:pt x="26813" y="5880"/>
                    <a:pt x="41008" y="0"/>
                    <a:pt x="55810" y="0"/>
                  </a:cubicBezTo>
                  <a:close/>
                </a:path>
              </a:pathLst>
            </a:custGeom>
            <a:solidFill>
              <a:srgbClr val="F1F1F1"/>
            </a:solidFill>
            <a:ln w="19050" cap="rnd">
              <a:solidFill>
                <a:srgbClr val="000000"/>
              </a:solidFill>
              <a:prstDash val="solid"/>
              <a:round/>
            </a:ln>
          </p:spPr>
        </p:sp>
        <p:sp>
          <p:nvSpPr>
            <p:cNvPr name="TextBox 7" id="7"/>
            <p:cNvSpPr txBox="true"/>
            <p:nvPr/>
          </p:nvSpPr>
          <p:spPr>
            <a:xfrm>
              <a:off x="0" y="-38100"/>
              <a:ext cx="1315275" cy="1574887"/>
            </a:xfrm>
            <a:prstGeom prst="rect">
              <a:avLst/>
            </a:prstGeom>
          </p:spPr>
          <p:txBody>
            <a:bodyPr anchor="ctr" rtlCol="false" tIns="50800" lIns="50800" bIns="50800" rIns="50800"/>
            <a:lstStyle/>
            <a:p>
              <a:pPr algn="ctr">
                <a:lnSpc>
                  <a:spcPts val="2116"/>
                </a:lnSpc>
              </a:pPr>
            </a:p>
          </p:txBody>
        </p:sp>
      </p:grpSp>
      <p:grpSp>
        <p:nvGrpSpPr>
          <p:cNvPr name="Group 8" id="8"/>
          <p:cNvGrpSpPr/>
          <p:nvPr/>
        </p:nvGrpSpPr>
        <p:grpSpPr>
          <a:xfrm rot="0">
            <a:off x="6647032" y="3669663"/>
            <a:ext cx="4993936" cy="5834990"/>
            <a:chOff x="0" y="0"/>
            <a:chExt cx="1315275" cy="1536787"/>
          </a:xfrm>
        </p:grpSpPr>
        <p:sp>
          <p:nvSpPr>
            <p:cNvPr name="Freeform 9" id="9"/>
            <p:cNvSpPr/>
            <p:nvPr/>
          </p:nvSpPr>
          <p:spPr>
            <a:xfrm flipH="false" flipV="false" rot="0">
              <a:off x="0" y="0"/>
              <a:ext cx="1315275" cy="1536787"/>
            </a:xfrm>
            <a:custGeom>
              <a:avLst/>
              <a:gdLst/>
              <a:ahLst/>
              <a:cxnLst/>
              <a:rect r="r" b="b" t="t" l="l"/>
              <a:pathLst>
                <a:path h="1536787" w="1315275">
                  <a:moveTo>
                    <a:pt x="55810" y="0"/>
                  </a:moveTo>
                  <a:lnTo>
                    <a:pt x="1259466" y="0"/>
                  </a:lnTo>
                  <a:cubicBezTo>
                    <a:pt x="1274268" y="0"/>
                    <a:pt x="1288463" y="5880"/>
                    <a:pt x="1298929" y="16346"/>
                  </a:cubicBezTo>
                  <a:cubicBezTo>
                    <a:pt x="1309396" y="26813"/>
                    <a:pt x="1315275" y="41008"/>
                    <a:pt x="1315275" y="55810"/>
                  </a:cubicBezTo>
                  <a:lnTo>
                    <a:pt x="1315275" y="1480978"/>
                  </a:lnTo>
                  <a:cubicBezTo>
                    <a:pt x="1315275" y="1495780"/>
                    <a:pt x="1309396" y="1509975"/>
                    <a:pt x="1298929" y="1520441"/>
                  </a:cubicBezTo>
                  <a:cubicBezTo>
                    <a:pt x="1288463" y="1530908"/>
                    <a:pt x="1274268" y="1536787"/>
                    <a:pt x="1259466" y="1536787"/>
                  </a:cubicBezTo>
                  <a:lnTo>
                    <a:pt x="55810" y="1536787"/>
                  </a:lnTo>
                  <a:cubicBezTo>
                    <a:pt x="41008" y="1536787"/>
                    <a:pt x="26813" y="1530908"/>
                    <a:pt x="16346" y="1520441"/>
                  </a:cubicBezTo>
                  <a:cubicBezTo>
                    <a:pt x="5880" y="1509975"/>
                    <a:pt x="0" y="1495780"/>
                    <a:pt x="0" y="1480978"/>
                  </a:cubicBezTo>
                  <a:lnTo>
                    <a:pt x="0" y="55810"/>
                  </a:lnTo>
                  <a:cubicBezTo>
                    <a:pt x="0" y="41008"/>
                    <a:pt x="5880" y="26813"/>
                    <a:pt x="16346" y="16346"/>
                  </a:cubicBezTo>
                  <a:cubicBezTo>
                    <a:pt x="26813" y="5880"/>
                    <a:pt x="41008" y="0"/>
                    <a:pt x="55810" y="0"/>
                  </a:cubicBezTo>
                  <a:close/>
                </a:path>
              </a:pathLst>
            </a:custGeom>
            <a:solidFill>
              <a:srgbClr val="F1F1F1"/>
            </a:solidFill>
            <a:ln w="19050" cap="rnd">
              <a:solidFill>
                <a:srgbClr val="000000"/>
              </a:solidFill>
              <a:prstDash val="solid"/>
              <a:round/>
            </a:ln>
          </p:spPr>
        </p:sp>
        <p:sp>
          <p:nvSpPr>
            <p:cNvPr name="TextBox 10" id="10"/>
            <p:cNvSpPr txBox="true"/>
            <p:nvPr/>
          </p:nvSpPr>
          <p:spPr>
            <a:xfrm>
              <a:off x="0" y="-38100"/>
              <a:ext cx="1315275" cy="1574887"/>
            </a:xfrm>
            <a:prstGeom prst="rect">
              <a:avLst/>
            </a:prstGeom>
          </p:spPr>
          <p:txBody>
            <a:bodyPr anchor="ctr" rtlCol="false" tIns="50800" lIns="50800" bIns="50800" rIns="50800"/>
            <a:lstStyle/>
            <a:p>
              <a:pPr algn="ctr">
                <a:lnSpc>
                  <a:spcPts val="2116"/>
                </a:lnSpc>
              </a:pPr>
            </a:p>
          </p:txBody>
        </p:sp>
      </p:grpSp>
      <p:grpSp>
        <p:nvGrpSpPr>
          <p:cNvPr name="Group 11" id="11"/>
          <p:cNvGrpSpPr/>
          <p:nvPr/>
        </p:nvGrpSpPr>
        <p:grpSpPr>
          <a:xfrm rot="0">
            <a:off x="12484439" y="3669663"/>
            <a:ext cx="4993936" cy="5834990"/>
            <a:chOff x="0" y="0"/>
            <a:chExt cx="1315275" cy="1536787"/>
          </a:xfrm>
        </p:grpSpPr>
        <p:sp>
          <p:nvSpPr>
            <p:cNvPr name="Freeform 12" id="12"/>
            <p:cNvSpPr/>
            <p:nvPr/>
          </p:nvSpPr>
          <p:spPr>
            <a:xfrm flipH="false" flipV="false" rot="0">
              <a:off x="0" y="0"/>
              <a:ext cx="1315275" cy="1536787"/>
            </a:xfrm>
            <a:custGeom>
              <a:avLst/>
              <a:gdLst/>
              <a:ahLst/>
              <a:cxnLst/>
              <a:rect r="r" b="b" t="t" l="l"/>
              <a:pathLst>
                <a:path h="1536787" w="1315275">
                  <a:moveTo>
                    <a:pt x="55810" y="0"/>
                  </a:moveTo>
                  <a:lnTo>
                    <a:pt x="1259466" y="0"/>
                  </a:lnTo>
                  <a:cubicBezTo>
                    <a:pt x="1274268" y="0"/>
                    <a:pt x="1288463" y="5880"/>
                    <a:pt x="1298929" y="16346"/>
                  </a:cubicBezTo>
                  <a:cubicBezTo>
                    <a:pt x="1309396" y="26813"/>
                    <a:pt x="1315275" y="41008"/>
                    <a:pt x="1315275" y="55810"/>
                  </a:cubicBezTo>
                  <a:lnTo>
                    <a:pt x="1315275" y="1480978"/>
                  </a:lnTo>
                  <a:cubicBezTo>
                    <a:pt x="1315275" y="1495780"/>
                    <a:pt x="1309396" y="1509975"/>
                    <a:pt x="1298929" y="1520441"/>
                  </a:cubicBezTo>
                  <a:cubicBezTo>
                    <a:pt x="1288463" y="1530908"/>
                    <a:pt x="1274268" y="1536787"/>
                    <a:pt x="1259466" y="1536787"/>
                  </a:cubicBezTo>
                  <a:lnTo>
                    <a:pt x="55810" y="1536787"/>
                  </a:lnTo>
                  <a:cubicBezTo>
                    <a:pt x="41008" y="1536787"/>
                    <a:pt x="26813" y="1530908"/>
                    <a:pt x="16346" y="1520441"/>
                  </a:cubicBezTo>
                  <a:cubicBezTo>
                    <a:pt x="5880" y="1509975"/>
                    <a:pt x="0" y="1495780"/>
                    <a:pt x="0" y="1480978"/>
                  </a:cubicBezTo>
                  <a:lnTo>
                    <a:pt x="0" y="55810"/>
                  </a:lnTo>
                  <a:cubicBezTo>
                    <a:pt x="0" y="41008"/>
                    <a:pt x="5880" y="26813"/>
                    <a:pt x="16346" y="16346"/>
                  </a:cubicBezTo>
                  <a:cubicBezTo>
                    <a:pt x="26813" y="5880"/>
                    <a:pt x="41008" y="0"/>
                    <a:pt x="55810" y="0"/>
                  </a:cubicBezTo>
                  <a:close/>
                </a:path>
              </a:pathLst>
            </a:custGeom>
            <a:solidFill>
              <a:srgbClr val="F1F1F1"/>
            </a:solidFill>
            <a:ln w="19050" cap="rnd">
              <a:solidFill>
                <a:srgbClr val="000000"/>
              </a:solidFill>
              <a:prstDash val="solid"/>
              <a:round/>
            </a:ln>
          </p:spPr>
        </p:sp>
        <p:sp>
          <p:nvSpPr>
            <p:cNvPr name="TextBox 13" id="13"/>
            <p:cNvSpPr txBox="true"/>
            <p:nvPr/>
          </p:nvSpPr>
          <p:spPr>
            <a:xfrm>
              <a:off x="0" y="-38100"/>
              <a:ext cx="1315275" cy="1574887"/>
            </a:xfrm>
            <a:prstGeom prst="rect">
              <a:avLst/>
            </a:prstGeom>
          </p:spPr>
          <p:txBody>
            <a:bodyPr anchor="ctr" rtlCol="false" tIns="50800" lIns="50800" bIns="50800" rIns="50800"/>
            <a:lstStyle/>
            <a:p>
              <a:pPr algn="ctr">
                <a:lnSpc>
                  <a:spcPts val="2116"/>
                </a:lnSpc>
              </a:pPr>
            </a:p>
          </p:txBody>
        </p:sp>
      </p:grpSp>
      <p:sp>
        <p:nvSpPr>
          <p:cNvPr name="Freeform 14" id="14"/>
          <p:cNvSpPr/>
          <p:nvPr/>
        </p:nvSpPr>
        <p:spPr>
          <a:xfrm flipH="false" flipV="false" rot="0">
            <a:off x="16486423"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939157" y="3959363"/>
            <a:ext cx="4734871" cy="3043846"/>
          </a:xfrm>
          <a:custGeom>
            <a:avLst/>
            <a:gdLst/>
            <a:ahLst/>
            <a:cxnLst/>
            <a:rect r="r" b="b" t="t" l="l"/>
            <a:pathLst>
              <a:path h="3043846" w="4734871">
                <a:moveTo>
                  <a:pt x="0" y="0"/>
                </a:moveTo>
                <a:lnTo>
                  <a:pt x="4734872" y="0"/>
                </a:lnTo>
                <a:lnTo>
                  <a:pt x="4734872" y="3043846"/>
                </a:lnTo>
                <a:lnTo>
                  <a:pt x="0" y="3043846"/>
                </a:lnTo>
                <a:lnTo>
                  <a:pt x="0" y="0"/>
                </a:lnTo>
                <a:close/>
              </a:path>
            </a:pathLst>
          </a:custGeom>
          <a:blipFill>
            <a:blip r:embed="rId6"/>
            <a:stretch>
              <a:fillRect l="0" t="0" r="0" b="0"/>
            </a:stretch>
          </a:blipFill>
          <a:ln w="38100" cap="rnd">
            <a:solidFill>
              <a:srgbClr val="000000"/>
            </a:solidFill>
            <a:prstDash val="solid"/>
            <a:round/>
          </a:ln>
        </p:spPr>
      </p:sp>
      <p:sp>
        <p:nvSpPr>
          <p:cNvPr name="Freeform 16" id="16"/>
          <p:cNvSpPr/>
          <p:nvPr/>
        </p:nvSpPr>
        <p:spPr>
          <a:xfrm flipH="false" flipV="false" rot="0">
            <a:off x="6826465" y="3868411"/>
            <a:ext cx="4635069" cy="2943044"/>
          </a:xfrm>
          <a:custGeom>
            <a:avLst/>
            <a:gdLst/>
            <a:ahLst/>
            <a:cxnLst/>
            <a:rect r="r" b="b" t="t" l="l"/>
            <a:pathLst>
              <a:path h="2943044" w="4635069">
                <a:moveTo>
                  <a:pt x="0" y="0"/>
                </a:moveTo>
                <a:lnTo>
                  <a:pt x="4635070" y="0"/>
                </a:lnTo>
                <a:lnTo>
                  <a:pt x="4635070" y="2943044"/>
                </a:lnTo>
                <a:lnTo>
                  <a:pt x="0" y="2943044"/>
                </a:lnTo>
                <a:lnTo>
                  <a:pt x="0" y="0"/>
                </a:lnTo>
                <a:close/>
              </a:path>
            </a:pathLst>
          </a:custGeom>
          <a:blipFill>
            <a:blip r:embed="rId7"/>
            <a:stretch>
              <a:fillRect l="0" t="0" r="0" b="0"/>
            </a:stretch>
          </a:blipFill>
          <a:ln w="38100" cap="rnd">
            <a:solidFill>
              <a:srgbClr val="000000"/>
            </a:solidFill>
            <a:prstDash val="solid"/>
            <a:round/>
          </a:ln>
        </p:spPr>
      </p:sp>
      <p:sp>
        <p:nvSpPr>
          <p:cNvPr name="TextBox 17" id="17"/>
          <p:cNvSpPr txBox="true"/>
          <p:nvPr/>
        </p:nvSpPr>
        <p:spPr>
          <a:xfrm rot="0">
            <a:off x="1661986" y="7230620"/>
            <a:ext cx="3289214" cy="327025"/>
          </a:xfrm>
          <a:prstGeom prst="rect">
            <a:avLst/>
          </a:prstGeom>
        </p:spPr>
        <p:txBody>
          <a:bodyPr anchor="t" rtlCol="false" tIns="0" lIns="0" bIns="0" rIns="0">
            <a:spAutoFit/>
          </a:bodyPr>
          <a:lstStyle/>
          <a:p>
            <a:pPr algn="ctr">
              <a:lnSpc>
                <a:spcPts val="2525"/>
              </a:lnSpc>
            </a:pPr>
            <a:r>
              <a:rPr lang="en-US" sz="2500" spc="250">
                <a:solidFill>
                  <a:srgbClr val="211F1C"/>
                </a:solidFill>
                <a:latin typeface="Anton"/>
              </a:rPr>
              <a:t>ROSTLAB/PROT_XLNET</a:t>
            </a:r>
          </a:p>
        </p:txBody>
      </p:sp>
      <p:sp>
        <p:nvSpPr>
          <p:cNvPr name="TextBox 18" id="18"/>
          <p:cNvSpPr txBox="true"/>
          <p:nvPr/>
        </p:nvSpPr>
        <p:spPr>
          <a:xfrm rot="0">
            <a:off x="1178124" y="7790609"/>
            <a:ext cx="4256939" cy="635661"/>
          </a:xfrm>
          <a:prstGeom prst="rect">
            <a:avLst/>
          </a:prstGeom>
        </p:spPr>
        <p:txBody>
          <a:bodyPr anchor="t" rtlCol="false" tIns="0" lIns="0" bIns="0" rIns="0">
            <a:spAutoFit/>
          </a:bodyPr>
          <a:lstStyle/>
          <a:p>
            <a:pPr algn="ctr">
              <a:lnSpc>
                <a:spcPts val="2557"/>
              </a:lnSpc>
            </a:pPr>
            <a:r>
              <a:rPr lang="en-US" sz="1739">
                <a:solidFill>
                  <a:srgbClr val="211F1C"/>
                </a:solidFill>
                <a:latin typeface="Roboto Mono Bold"/>
              </a:rPr>
              <a:t>Research Paper</a:t>
            </a:r>
          </a:p>
          <a:p>
            <a:pPr algn="ctr" marL="0" indent="0" lvl="0">
              <a:lnSpc>
                <a:spcPts val="2557"/>
              </a:lnSpc>
              <a:spcBef>
                <a:spcPct val="0"/>
              </a:spcBef>
            </a:pPr>
            <a:r>
              <a:rPr lang="en-US" sz="1739">
                <a:solidFill>
                  <a:srgbClr val="211F1C"/>
                </a:solidFill>
                <a:latin typeface="Roboto Mono Bold"/>
              </a:rPr>
              <a:t>Closest to our scratch model</a:t>
            </a:r>
          </a:p>
        </p:txBody>
      </p:sp>
      <p:sp>
        <p:nvSpPr>
          <p:cNvPr name="TextBox 19" id="19"/>
          <p:cNvSpPr txBox="true"/>
          <p:nvPr/>
        </p:nvSpPr>
        <p:spPr>
          <a:xfrm rot="0">
            <a:off x="13334506" y="7230620"/>
            <a:ext cx="3289214" cy="327025"/>
          </a:xfrm>
          <a:prstGeom prst="rect">
            <a:avLst/>
          </a:prstGeom>
        </p:spPr>
        <p:txBody>
          <a:bodyPr anchor="t" rtlCol="false" tIns="0" lIns="0" bIns="0" rIns="0">
            <a:spAutoFit/>
          </a:bodyPr>
          <a:lstStyle/>
          <a:p>
            <a:pPr algn="ctr">
              <a:lnSpc>
                <a:spcPts val="2525"/>
              </a:lnSpc>
            </a:pPr>
            <a:r>
              <a:rPr lang="en-US" sz="2500" spc="250">
                <a:solidFill>
                  <a:srgbClr val="211F1C"/>
                </a:solidFill>
                <a:latin typeface="Anton"/>
              </a:rPr>
              <a:t>NFERRUZ/PROTGPT2</a:t>
            </a:r>
          </a:p>
        </p:txBody>
      </p:sp>
      <p:sp>
        <p:nvSpPr>
          <p:cNvPr name="TextBox 20" id="20"/>
          <p:cNvSpPr txBox="true"/>
          <p:nvPr/>
        </p:nvSpPr>
        <p:spPr>
          <a:xfrm rot="0">
            <a:off x="12852937" y="7790609"/>
            <a:ext cx="4256939" cy="635661"/>
          </a:xfrm>
          <a:prstGeom prst="rect">
            <a:avLst/>
          </a:prstGeom>
        </p:spPr>
        <p:txBody>
          <a:bodyPr anchor="t" rtlCol="false" tIns="0" lIns="0" bIns="0" rIns="0">
            <a:spAutoFit/>
          </a:bodyPr>
          <a:lstStyle/>
          <a:p>
            <a:pPr algn="ctr">
              <a:lnSpc>
                <a:spcPts val="2557"/>
              </a:lnSpc>
            </a:pPr>
            <a:r>
              <a:rPr lang="en-US" sz="1739">
                <a:solidFill>
                  <a:srgbClr val="211F1C"/>
                </a:solidFill>
                <a:latin typeface="Roboto Mono Bold"/>
              </a:rPr>
              <a:t>Latest Developments</a:t>
            </a:r>
          </a:p>
          <a:p>
            <a:pPr algn="ctr" marL="0" indent="0" lvl="0">
              <a:lnSpc>
                <a:spcPts val="2557"/>
              </a:lnSpc>
              <a:spcBef>
                <a:spcPct val="0"/>
              </a:spcBef>
            </a:pPr>
            <a:r>
              <a:rPr lang="en-US" sz="1739">
                <a:solidFill>
                  <a:srgbClr val="211F1C"/>
                </a:solidFill>
                <a:latin typeface="Roboto Mono Bold"/>
              </a:rPr>
              <a:t>Least Computational Resources</a:t>
            </a:r>
          </a:p>
        </p:txBody>
      </p:sp>
      <p:sp>
        <p:nvSpPr>
          <p:cNvPr name="TextBox 21" id="21"/>
          <p:cNvSpPr txBox="true"/>
          <p:nvPr/>
        </p:nvSpPr>
        <p:spPr>
          <a:xfrm rot="0">
            <a:off x="6950883" y="7283237"/>
            <a:ext cx="4558081" cy="327025"/>
          </a:xfrm>
          <a:prstGeom prst="rect">
            <a:avLst/>
          </a:prstGeom>
        </p:spPr>
        <p:txBody>
          <a:bodyPr anchor="t" rtlCol="false" tIns="0" lIns="0" bIns="0" rIns="0">
            <a:spAutoFit/>
          </a:bodyPr>
          <a:lstStyle/>
          <a:p>
            <a:pPr algn="ctr">
              <a:lnSpc>
                <a:spcPts val="2525"/>
              </a:lnSpc>
            </a:pPr>
            <a:r>
              <a:rPr lang="en-US" sz="2500" spc="250">
                <a:solidFill>
                  <a:srgbClr val="211F1C"/>
                </a:solidFill>
                <a:latin typeface="Anton"/>
              </a:rPr>
              <a:t>GREATCAPTAINNEMO/PROLLAMA</a:t>
            </a:r>
          </a:p>
        </p:txBody>
      </p:sp>
      <p:sp>
        <p:nvSpPr>
          <p:cNvPr name="TextBox 22" id="22"/>
          <p:cNvSpPr txBox="true"/>
          <p:nvPr/>
        </p:nvSpPr>
        <p:spPr>
          <a:xfrm rot="0">
            <a:off x="7015531" y="7952534"/>
            <a:ext cx="4256939" cy="311811"/>
          </a:xfrm>
          <a:prstGeom prst="rect">
            <a:avLst/>
          </a:prstGeom>
        </p:spPr>
        <p:txBody>
          <a:bodyPr anchor="t" rtlCol="false" tIns="0" lIns="0" bIns="0" rIns="0">
            <a:spAutoFit/>
          </a:bodyPr>
          <a:lstStyle/>
          <a:p>
            <a:pPr algn="ctr" marL="0" indent="0" lvl="0">
              <a:lnSpc>
                <a:spcPts val="2557"/>
              </a:lnSpc>
              <a:spcBef>
                <a:spcPct val="0"/>
              </a:spcBef>
            </a:pPr>
            <a:r>
              <a:rPr lang="en-US" sz="1739">
                <a:solidFill>
                  <a:srgbClr val="211F1C"/>
                </a:solidFill>
                <a:latin typeface="Roboto Mono Bold"/>
              </a:rPr>
              <a:t>First known Protein LLM</a:t>
            </a:r>
          </a:p>
        </p:txBody>
      </p:sp>
      <p:sp>
        <p:nvSpPr>
          <p:cNvPr name="TextBox 23" id="23"/>
          <p:cNvSpPr txBox="true"/>
          <p:nvPr/>
        </p:nvSpPr>
        <p:spPr>
          <a:xfrm rot="0">
            <a:off x="3750302" y="2467338"/>
            <a:ext cx="10787396" cy="374295"/>
          </a:xfrm>
          <a:prstGeom prst="rect">
            <a:avLst/>
          </a:prstGeom>
        </p:spPr>
        <p:txBody>
          <a:bodyPr anchor="t" rtlCol="false" tIns="0" lIns="0" bIns="0" rIns="0">
            <a:spAutoFit/>
          </a:bodyPr>
          <a:lstStyle/>
          <a:p>
            <a:pPr algn="ctr" marL="0" indent="0" lvl="0">
              <a:lnSpc>
                <a:spcPts val="3145"/>
              </a:lnSpc>
              <a:spcBef>
                <a:spcPct val="0"/>
              </a:spcBef>
            </a:pPr>
            <a:r>
              <a:rPr lang="en-US" sz="2139">
                <a:solidFill>
                  <a:srgbClr val="211F1C"/>
                </a:solidFill>
                <a:latin typeface="Roboto Mono Bold"/>
              </a:rPr>
              <a:t>USING PRE-TRAINED PROTEIN LANGUAGE MODELS</a:t>
            </a:r>
          </a:p>
        </p:txBody>
      </p:sp>
      <p:sp>
        <p:nvSpPr>
          <p:cNvPr name="TextBox 24" id="24"/>
          <p:cNvSpPr txBox="true"/>
          <p:nvPr/>
        </p:nvSpPr>
        <p:spPr>
          <a:xfrm rot="0">
            <a:off x="2144165" y="986871"/>
            <a:ext cx="13999670" cy="1126425"/>
          </a:xfrm>
          <a:prstGeom prst="rect">
            <a:avLst/>
          </a:prstGeom>
        </p:spPr>
        <p:txBody>
          <a:bodyPr anchor="t" rtlCol="false" tIns="0" lIns="0" bIns="0" rIns="0">
            <a:spAutoFit/>
          </a:bodyPr>
          <a:lstStyle/>
          <a:p>
            <a:pPr algn="ctr" marL="0" indent="0" lvl="0">
              <a:lnSpc>
                <a:spcPts val="8475"/>
              </a:lnSpc>
              <a:spcBef>
                <a:spcPct val="0"/>
              </a:spcBef>
            </a:pPr>
            <a:r>
              <a:rPr lang="en-US" sz="8392">
                <a:solidFill>
                  <a:srgbClr val="211F1C"/>
                </a:solidFill>
                <a:latin typeface="Anton"/>
              </a:rPr>
              <a:t>APPROACH 2</a:t>
            </a:r>
          </a:p>
        </p:txBody>
      </p:sp>
      <p:sp>
        <p:nvSpPr>
          <p:cNvPr name="Freeform 25" id="25"/>
          <p:cNvSpPr/>
          <p:nvPr/>
        </p:nvSpPr>
        <p:spPr>
          <a:xfrm flipH="false" flipV="false" rot="0">
            <a:off x="12616443" y="3868411"/>
            <a:ext cx="4729927" cy="3048278"/>
          </a:xfrm>
          <a:custGeom>
            <a:avLst/>
            <a:gdLst/>
            <a:ahLst/>
            <a:cxnLst/>
            <a:rect r="r" b="b" t="t" l="l"/>
            <a:pathLst>
              <a:path h="3048278" w="4729927">
                <a:moveTo>
                  <a:pt x="0" y="0"/>
                </a:moveTo>
                <a:lnTo>
                  <a:pt x="4729927" y="0"/>
                </a:lnTo>
                <a:lnTo>
                  <a:pt x="4729927" y="3048278"/>
                </a:lnTo>
                <a:lnTo>
                  <a:pt x="0" y="3048278"/>
                </a:lnTo>
                <a:lnTo>
                  <a:pt x="0" y="0"/>
                </a:lnTo>
                <a:close/>
              </a:path>
            </a:pathLst>
          </a:custGeom>
          <a:blipFill>
            <a:blip r:embed="rId8"/>
            <a:stretch>
              <a:fillRect l="0" t="0" r="0" b="0"/>
            </a:stretch>
          </a:blipFill>
          <a:ln w="38100" cap="rnd">
            <a:solidFill>
              <a:srgbClr val="000000"/>
            </a:solidFill>
            <a:prstDash val="solid"/>
            <a:round/>
          </a:ln>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5680141" y="638734"/>
            <a:ext cx="3629110" cy="9009533"/>
            <a:chOff x="0" y="0"/>
            <a:chExt cx="1157655" cy="2873964"/>
          </a:xfrm>
        </p:grpSpPr>
        <p:sp>
          <p:nvSpPr>
            <p:cNvPr name="Freeform 6" id="6"/>
            <p:cNvSpPr/>
            <p:nvPr/>
          </p:nvSpPr>
          <p:spPr>
            <a:xfrm flipH="false" flipV="false" rot="0">
              <a:off x="0" y="0"/>
              <a:ext cx="1157655" cy="2873964"/>
            </a:xfrm>
            <a:custGeom>
              <a:avLst/>
              <a:gdLst/>
              <a:ahLst/>
              <a:cxnLst/>
              <a:rect r="r" b="b" t="t" l="l"/>
              <a:pathLst>
                <a:path h="2873964" w="1157655">
                  <a:moveTo>
                    <a:pt x="76798" y="0"/>
                  </a:moveTo>
                  <a:lnTo>
                    <a:pt x="1080857" y="0"/>
                  </a:lnTo>
                  <a:cubicBezTo>
                    <a:pt x="1123271" y="0"/>
                    <a:pt x="1157655" y="34384"/>
                    <a:pt x="1157655" y="76798"/>
                  </a:cubicBezTo>
                  <a:lnTo>
                    <a:pt x="1157655" y="2797166"/>
                  </a:lnTo>
                  <a:cubicBezTo>
                    <a:pt x="1157655" y="2817534"/>
                    <a:pt x="1149564" y="2837068"/>
                    <a:pt x="1135161" y="2851471"/>
                  </a:cubicBezTo>
                  <a:cubicBezTo>
                    <a:pt x="1120759" y="2865873"/>
                    <a:pt x="1101225" y="2873964"/>
                    <a:pt x="1080857" y="2873964"/>
                  </a:cubicBezTo>
                  <a:lnTo>
                    <a:pt x="76798" y="2873964"/>
                  </a:lnTo>
                  <a:cubicBezTo>
                    <a:pt x="34384" y="2873964"/>
                    <a:pt x="0" y="2839581"/>
                    <a:pt x="0" y="2797166"/>
                  </a:cubicBezTo>
                  <a:lnTo>
                    <a:pt x="0" y="76798"/>
                  </a:lnTo>
                  <a:cubicBezTo>
                    <a:pt x="0" y="56430"/>
                    <a:pt x="8091" y="36896"/>
                    <a:pt x="22494" y="22494"/>
                  </a:cubicBezTo>
                  <a:cubicBezTo>
                    <a:pt x="36896" y="8091"/>
                    <a:pt x="56430" y="0"/>
                    <a:pt x="76798" y="0"/>
                  </a:cubicBezTo>
                  <a:close/>
                </a:path>
              </a:pathLst>
            </a:custGeom>
            <a:solidFill>
              <a:srgbClr val="F1F1F1"/>
            </a:solidFill>
            <a:ln w="19050" cap="rnd">
              <a:solidFill>
                <a:srgbClr val="000000"/>
              </a:solidFill>
              <a:prstDash val="solid"/>
              <a:round/>
            </a:ln>
          </p:spPr>
        </p:sp>
        <p:sp>
          <p:nvSpPr>
            <p:cNvPr name="TextBox 7" id="7"/>
            <p:cNvSpPr txBox="true"/>
            <p:nvPr/>
          </p:nvSpPr>
          <p:spPr>
            <a:xfrm>
              <a:off x="0" y="-38100"/>
              <a:ext cx="1157655" cy="2912064"/>
            </a:xfrm>
            <a:prstGeom prst="rect">
              <a:avLst/>
            </a:prstGeom>
          </p:spPr>
          <p:txBody>
            <a:bodyPr anchor="ctr" rtlCol="false" tIns="50800" lIns="50800" bIns="50800" rIns="50800"/>
            <a:lstStyle/>
            <a:p>
              <a:pPr algn="ctr">
                <a:lnSpc>
                  <a:spcPts val="2116"/>
                </a:lnSpc>
              </a:pPr>
            </a:p>
          </p:txBody>
        </p:sp>
      </p:grpSp>
      <p:grpSp>
        <p:nvGrpSpPr>
          <p:cNvPr name="Group 8" id="8"/>
          <p:cNvGrpSpPr/>
          <p:nvPr/>
        </p:nvGrpSpPr>
        <p:grpSpPr>
          <a:xfrm rot="0">
            <a:off x="9734808" y="638734"/>
            <a:ext cx="3629110" cy="9009533"/>
            <a:chOff x="0" y="0"/>
            <a:chExt cx="1157655" cy="2873964"/>
          </a:xfrm>
        </p:grpSpPr>
        <p:sp>
          <p:nvSpPr>
            <p:cNvPr name="Freeform 9" id="9"/>
            <p:cNvSpPr/>
            <p:nvPr/>
          </p:nvSpPr>
          <p:spPr>
            <a:xfrm flipH="false" flipV="false" rot="0">
              <a:off x="0" y="0"/>
              <a:ext cx="1157655" cy="2873964"/>
            </a:xfrm>
            <a:custGeom>
              <a:avLst/>
              <a:gdLst/>
              <a:ahLst/>
              <a:cxnLst/>
              <a:rect r="r" b="b" t="t" l="l"/>
              <a:pathLst>
                <a:path h="2873964" w="1157655">
                  <a:moveTo>
                    <a:pt x="76798" y="0"/>
                  </a:moveTo>
                  <a:lnTo>
                    <a:pt x="1080857" y="0"/>
                  </a:lnTo>
                  <a:cubicBezTo>
                    <a:pt x="1123271" y="0"/>
                    <a:pt x="1157655" y="34384"/>
                    <a:pt x="1157655" y="76798"/>
                  </a:cubicBezTo>
                  <a:lnTo>
                    <a:pt x="1157655" y="2797166"/>
                  </a:lnTo>
                  <a:cubicBezTo>
                    <a:pt x="1157655" y="2817534"/>
                    <a:pt x="1149564" y="2837068"/>
                    <a:pt x="1135161" y="2851471"/>
                  </a:cubicBezTo>
                  <a:cubicBezTo>
                    <a:pt x="1120759" y="2865873"/>
                    <a:pt x="1101225" y="2873964"/>
                    <a:pt x="1080857" y="2873964"/>
                  </a:cubicBezTo>
                  <a:lnTo>
                    <a:pt x="76798" y="2873964"/>
                  </a:lnTo>
                  <a:cubicBezTo>
                    <a:pt x="34384" y="2873964"/>
                    <a:pt x="0" y="2839581"/>
                    <a:pt x="0" y="2797166"/>
                  </a:cubicBezTo>
                  <a:lnTo>
                    <a:pt x="0" y="76798"/>
                  </a:lnTo>
                  <a:cubicBezTo>
                    <a:pt x="0" y="56430"/>
                    <a:pt x="8091" y="36896"/>
                    <a:pt x="22494" y="22494"/>
                  </a:cubicBezTo>
                  <a:cubicBezTo>
                    <a:pt x="36896" y="8091"/>
                    <a:pt x="56430" y="0"/>
                    <a:pt x="76798" y="0"/>
                  </a:cubicBezTo>
                  <a:close/>
                </a:path>
              </a:pathLst>
            </a:custGeom>
            <a:solidFill>
              <a:srgbClr val="F1F1F1"/>
            </a:solidFill>
            <a:ln w="19050" cap="rnd">
              <a:solidFill>
                <a:srgbClr val="000000"/>
              </a:solidFill>
              <a:prstDash val="solid"/>
              <a:round/>
            </a:ln>
          </p:spPr>
        </p:sp>
        <p:sp>
          <p:nvSpPr>
            <p:cNvPr name="TextBox 10" id="10"/>
            <p:cNvSpPr txBox="true"/>
            <p:nvPr/>
          </p:nvSpPr>
          <p:spPr>
            <a:xfrm>
              <a:off x="0" y="-38100"/>
              <a:ext cx="1157655" cy="2912064"/>
            </a:xfrm>
            <a:prstGeom prst="rect">
              <a:avLst/>
            </a:prstGeom>
          </p:spPr>
          <p:txBody>
            <a:bodyPr anchor="ctr" rtlCol="false" tIns="50800" lIns="50800" bIns="50800" rIns="50800"/>
            <a:lstStyle/>
            <a:p>
              <a:pPr algn="ctr">
                <a:lnSpc>
                  <a:spcPts val="2116"/>
                </a:lnSpc>
              </a:pPr>
            </a:p>
          </p:txBody>
        </p:sp>
      </p:grpSp>
      <p:grpSp>
        <p:nvGrpSpPr>
          <p:cNvPr name="Group 11" id="11"/>
          <p:cNvGrpSpPr/>
          <p:nvPr/>
        </p:nvGrpSpPr>
        <p:grpSpPr>
          <a:xfrm rot="0">
            <a:off x="13849265" y="638734"/>
            <a:ext cx="3629110" cy="9009533"/>
            <a:chOff x="0" y="0"/>
            <a:chExt cx="1157655" cy="2873964"/>
          </a:xfrm>
        </p:grpSpPr>
        <p:sp>
          <p:nvSpPr>
            <p:cNvPr name="Freeform 12" id="12"/>
            <p:cNvSpPr/>
            <p:nvPr/>
          </p:nvSpPr>
          <p:spPr>
            <a:xfrm flipH="false" flipV="false" rot="0">
              <a:off x="0" y="0"/>
              <a:ext cx="1157655" cy="2873964"/>
            </a:xfrm>
            <a:custGeom>
              <a:avLst/>
              <a:gdLst/>
              <a:ahLst/>
              <a:cxnLst/>
              <a:rect r="r" b="b" t="t" l="l"/>
              <a:pathLst>
                <a:path h="2873964" w="1157655">
                  <a:moveTo>
                    <a:pt x="76798" y="0"/>
                  </a:moveTo>
                  <a:lnTo>
                    <a:pt x="1080857" y="0"/>
                  </a:lnTo>
                  <a:cubicBezTo>
                    <a:pt x="1123271" y="0"/>
                    <a:pt x="1157655" y="34384"/>
                    <a:pt x="1157655" y="76798"/>
                  </a:cubicBezTo>
                  <a:lnTo>
                    <a:pt x="1157655" y="2797166"/>
                  </a:lnTo>
                  <a:cubicBezTo>
                    <a:pt x="1157655" y="2817534"/>
                    <a:pt x="1149564" y="2837068"/>
                    <a:pt x="1135161" y="2851471"/>
                  </a:cubicBezTo>
                  <a:cubicBezTo>
                    <a:pt x="1120759" y="2865873"/>
                    <a:pt x="1101225" y="2873964"/>
                    <a:pt x="1080857" y="2873964"/>
                  </a:cubicBezTo>
                  <a:lnTo>
                    <a:pt x="76798" y="2873964"/>
                  </a:lnTo>
                  <a:cubicBezTo>
                    <a:pt x="34384" y="2873964"/>
                    <a:pt x="0" y="2839581"/>
                    <a:pt x="0" y="2797166"/>
                  </a:cubicBezTo>
                  <a:lnTo>
                    <a:pt x="0" y="76798"/>
                  </a:lnTo>
                  <a:cubicBezTo>
                    <a:pt x="0" y="56430"/>
                    <a:pt x="8091" y="36896"/>
                    <a:pt x="22494" y="22494"/>
                  </a:cubicBezTo>
                  <a:cubicBezTo>
                    <a:pt x="36896" y="8091"/>
                    <a:pt x="56430" y="0"/>
                    <a:pt x="76798" y="0"/>
                  </a:cubicBezTo>
                  <a:close/>
                </a:path>
              </a:pathLst>
            </a:custGeom>
            <a:solidFill>
              <a:srgbClr val="F1F1F1"/>
            </a:solidFill>
            <a:ln w="19050" cap="rnd">
              <a:solidFill>
                <a:srgbClr val="000000"/>
              </a:solidFill>
              <a:prstDash val="solid"/>
              <a:round/>
            </a:ln>
          </p:spPr>
        </p:sp>
        <p:sp>
          <p:nvSpPr>
            <p:cNvPr name="TextBox 13" id="13"/>
            <p:cNvSpPr txBox="true"/>
            <p:nvPr/>
          </p:nvSpPr>
          <p:spPr>
            <a:xfrm>
              <a:off x="0" y="-38100"/>
              <a:ext cx="1157655" cy="2912064"/>
            </a:xfrm>
            <a:prstGeom prst="rect">
              <a:avLst/>
            </a:prstGeom>
          </p:spPr>
          <p:txBody>
            <a:bodyPr anchor="ctr" rtlCol="false" tIns="50800" lIns="50800" bIns="50800" rIns="50800"/>
            <a:lstStyle/>
            <a:p>
              <a:pPr algn="ctr">
                <a:lnSpc>
                  <a:spcPts val="2116"/>
                </a:lnSpc>
              </a:pPr>
            </a:p>
          </p:txBody>
        </p:sp>
      </p:grpSp>
      <p:grpSp>
        <p:nvGrpSpPr>
          <p:cNvPr name="Group 14" id="14"/>
          <p:cNvGrpSpPr/>
          <p:nvPr/>
        </p:nvGrpSpPr>
        <p:grpSpPr>
          <a:xfrm rot="0">
            <a:off x="1008440" y="9130637"/>
            <a:ext cx="2482996" cy="257586"/>
            <a:chOff x="0" y="0"/>
            <a:chExt cx="3310662" cy="343448"/>
          </a:xfrm>
        </p:grpSpPr>
        <p:sp>
          <p:nvSpPr>
            <p:cNvPr name="Freeform 15" id="15"/>
            <p:cNvSpPr/>
            <p:nvPr/>
          </p:nvSpPr>
          <p:spPr>
            <a:xfrm flipH="false" flipV="false" rot="0">
              <a:off x="2968720" y="0"/>
              <a:ext cx="341941" cy="341941"/>
            </a:xfrm>
            <a:custGeom>
              <a:avLst/>
              <a:gdLst/>
              <a:ahLst/>
              <a:cxnLst/>
              <a:rect r="r" b="b" t="t" l="l"/>
              <a:pathLst>
                <a:path h="341941" w="341941">
                  <a:moveTo>
                    <a:pt x="0" y="0"/>
                  </a:moveTo>
                  <a:lnTo>
                    <a:pt x="341942" y="0"/>
                  </a:lnTo>
                  <a:lnTo>
                    <a:pt x="341942" y="341941"/>
                  </a:lnTo>
                  <a:lnTo>
                    <a:pt x="0" y="34194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0" y="1507"/>
              <a:ext cx="341941" cy="341941"/>
            </a:xfrm>
            <a:custGeom>
              <a:avLst/>
              <a:gdLst/>
              <a:ahLst/>
              <a:cxnLst/>
              <a:rect r="r" b="b" t="t" l="l"/>
              <a:pathLst>
                <a:path h="341941" w="341941">
                  <a:moveTo>
                    <a:pt x="0" y="0"/>
                  </a:moveTo>
                  <a:lnTo>
                    <a:pt x="341941" y="0"/>
                  </a:lnTo>
                  <a:lnTo>
                    <a:pt x="341941" y="341941"/>
                  </a:lnTo>
                  <a:lnTo>
                    <a:pt x="0" y="34194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TextBox 17" id="17"/>
          <p:cNvSpPr txBox="true"/>
          <p:nvPr/>
        </p:nvSpPr>
        <p:spPr>
          <a:xfrm rot="0">
            <a:off x="741754" y="1182144"/>
            <a:ext cx="4938387" cy="2202750"/>
          </a:xfrm>
          <a:prstGeom prst="rect">
            <a:avLst/>
          </a:prstGeom>
        </p:spPr>
        <p:txBody>
          <a:bodyPr anchor="t" rtlCol="false" tIns="0" lIns="0" bIns="0" rIns="0">
            <a:spAutoFit/>
          </a:bodyPr>
          <a:lstStyle/>
          <a:p>
            <a:pPr>
              <a:lnSpc>
                <a:spcPts val="8475"/>
              </a:lnSpc>
            </a:pPr>
            <a:r>
              <a:rPr lang="en-US" sz="8392">
                <a:solidFill>
                  <a:srgbClr val="211F1C"/>
                </a:solidFill>
                <a:latin typeface="Anton"/>
              </a:rPr>
              <a:t>FUTURE</a:t>
            </a:r>
          </a:p>
          <a:p>
            <a:pPr algn="l" marL="0" indent="0" lvl="0">
              <a:lnSpc>
                <a:spcPts val="8475"/>
              </a:lnSpc>
              <a:spcBef>
                <a:spcPct val="0"/>
              </a:spcBef>
            </a:pPr>
            <a:r>
              <a:rPr lang="en-US" sz="8392">
                <a:solidFill>
                  <a:srgbClr val="211F1C"/>
                </a:solidFill>
                <a:latin typeface="Anton"/>
              </a:rPr>
              <a:t>PROSPECT</a:t>
            </a:r>
          </a:p>
        </p:txBody>
      </p:sp>
      <p:grpSp>
        <p:nvGrpSpPr>
          <p:cNvPr name="Group 18" id="18"/>
          <p:cNvGrpSpPr/>
          <p:nvPr/>
        </p:nvGrpSpPr>
        <p:grpSpPr>
          <a:xfrm rot="0">
            <a:off x="14241143" y="1029744"/>
            <a:ext cx="2870499" cy="6129525"/>
            <a:chOff x="0" y="0"/>
            <a:chExt cx="3931971" cy="8396142"/>
          </a:xfrm>
        </p:grpSpPr>
        <p:sp>
          <p:nvSpPr>
            <p:cNvPr name="Freeform 19" id="19"/>
            <p:cNvSpPr/>
            <p:nvPr/>
          </p:nvSpPr>
          <p:spPr>
            <a:xfrm flipH="false" flipV="false" rot="0">
              <a:off x="0" y="0"/>
              <a:ext cx="3933241" cy="8396142"/>
            </a:xfrm>
            <a:custGeom>
              <a:avLst/>
              <a:gdLst/>
              <a:ahLst/>
              <a:cxnLst/>
              <a:rect r="r" b="b" t="t" l="l"/>
              <a:pathLst>
                <a:path h="8396142" w="3933241">
                  <a:moveTo>
                    <a:pt x="3706276" y="0"/>
                  </a:moveTo>
                  <a:lnTo>
                    <a:pt x="225695" y="0"/>
                  </a:lnTo>
                  <a:cubicBezTo>
                    <a:pt x="100658" y="0"/>
                    <a:pt x="0" y="214941"/>
                    <a:pt x="0" y="481939"/>
                  </a:cubicBezTo>
                  <a:lnTo>
                    <a:pt x="0" y="7915883"/>
                  </a:lnTo>
                  <a:cubicBezTo>
                    <a:pt x="0" y="8181201"/>
                    <a:pt x="100658" y="8396142"/>
                    <a:pt x="225695" y="8396142"/>
                  </a:cubicBezTo>
                  <a:lnTo>
                    <a:pt x="3707062" y="8396142"/>
                  </a:lnTo>
                  <a:cubicBezTo>
                    <a:pt x="3831313" y="8396142"/>
                    <a:pt x="3933241" y="8181201"/>
                    <a:pt x="3933241" y="7914203"/>
                  </a:cubicBezTo>
                  <a:lnTo>
                    <a:pt x="3933241" y="481939"/>
                  </a:lnTo>
                  <a:cubicBezTo>
                    <a:pt x="3931971" y="214941"/>
                    <a:pt x="3831313" y="0"/>
                    <a:pt x="3706276" y="0"/>
                  </a:cubicBezTo>
                  <a:close/>
                </a:path>
              </a:pathLst>
            </a:custGeom>
            <a:blipFill>
              <a:blip r:embed="rId6"/>
              <a:stretch>
                <a:fillRect l="-272736" t="0" r="-6759" b="0"/>
              </a:stretch>
            </a:blipFill>
            <a:ln w="38100" cap="rnd">
              <a:solidFill>
                <a:srgbClr val="000000"/>
              </a:solidFill>
              <a:prstDash val="solid"/>
              <a:round/>
            </a:ln>
          </p:spPr>
        </p:sp>
      </p:grpSp>
      <p:sp>
        <p:nvSpPr>
          <p:cNvPr name="TextBox 20" id="20"/>
          <p:cNvSpPr txBox="true"/>
          <p:nvPr/>
        </p:nvSpPr>
        <p:spPr>
          <a:xfrm rot="0">
            <a:off x="14296560" y="7506272"/>
            <a:ext cx="2759665" cy="1509141"/>
          </a:xfrm>
          <a:prstGeom prst="rect">
            <a:avLst/>
          </a:prstGeom>
        </p:spPr>
        <p:txBody>
          <a:bodyPr anchor="t" rtlCol="false" tIns="0" lIns="0" bIns="0" rIns="0">
            <a:spAutoFit/>
          </a:bodyPr>
          <a:lstStyle/>
          <a:p>
            <a:pPr algn="ctr">
              <a:lnSpc>
                <a:spcPts val="3072"/>
              </a:lnSpc>
            </a:pPr>
            <a:r>
              <a:rPr lang="en-US" sz="2400">
                <a:solidFill>
                  <a:srgbClr val="211F1C"/>
                </a:solidFill>
                <a:latin typeface="Nunito Sans Expanded Bold"/>
              </a:rPr>
              <a:t>Involve AutoML/</a:t>
            </a:r>
          </a:p>
          <a:p>
            <a:pPr algn="ctr" marL="0" indent="0" lvl="0">
              <a:lnSpc>
                <a:spcPts val="3072"/>
              </a:lnSpc>
              <a:spcBef>
                <a:spcPct val="0"/>
              </a:spcBef>
            </a:pPr>
            <a:r>
              <a:rPr lang="en-US" sz="2400">
                <a:solidFill>
                  <a:srgbClr val="211F1C"/>
                </a:solidFill>
                <a:latin typeface="Nunito Sans Expanded Bold"/>
              </a:rPr>
              <a:t>NoCode in this sector</a:t>
            </a:r>
          </a:p>
        </p:txBody>
      </p:sp>
      <p:grpSp>
        <p:nvGrpSpPr>
          <p:cNvPr name="Group 21" id="21"/>
          <p:cNvGrpSpPr/>
          <p:nvPr/>
        </p:nvGrpSpPr>
        <p:grpSpPr>
          <a:xfrm rot="0">
            <a:off x="10111074" y="1029744"/>
            <a:ext cx="2916006" cy="6129525"/>
            <a:chOff x="0" y="0"/>
            <a:chExt cx="3994306" cy="8396142"/>
          </a:xfrm>
        </p:grpSpPr>
        <p:sp>
          <p:nvSpPr>
            <p:cNvPr name="Freeform 22" id="22"/>
            <p:cNvSpPr/>
            <p:nvPr/>
          </p:nvSpPr>
          <p:spPr>
            <a:xfrm flipH="false" flipV="false" rot="0">
              <a:off x="0" y="0"/>
              <a:ext cx="3995576" cy="8396142"/>
            </a:xfrm>
            <a:custGeom>
              <a:avLst/>
              <a:gdLst/>
              <a:ahLst/>
              <a:cxnLst/>
              <a:rect r="r" b="b" t="t" l="l"/>
              <a:pathLst>
                <a:path h="8396142" w="3995576">
                  <a:moveTo>
                    <a:pt x="3765033" y="0"/>
                  </a:moveTo>
                  <a:lnTo>
                    <a:pt x="229273" y="0"/>
                  </a:lnTo>
                  <a:cubicBezTo>
                    <a:pt x="102254" y="0"/>
                    <a:pt x="0" y="214941"/>
                    <a:pt x="0" y="481939"/>
                  </a:cubicBezTo>
                  <a:lnTo>
                    <a:pt x="0" y="7915883"/>
                  </a:lnTo>
                  <a:cubicBezTo>
                    <a:pt x="0" y="8181201"/>
                    <a:pt x="102254" y="8396142"/>
                    <a:pt x="229273" y="8396142"/>
                  </a:cubicBezTo>
                  <a:lnTo>
                    <a:pt x="3765832" y="8396142"/>
                  </a:lnTo>
                  <a:cubicBezTo>
                    <a:pt x="3892052" y="8396142"/>
                    <a:pt x="3995576" y="8181201"/>
                    <a:pt x="3995576" y="7914203"/>
                  </a:cubicBezTo>
                  <a:lnTo>
                    <a:pt x="3995576" y="481939"/>
                  </a:lnTo>
                  <a:cubicBezTo>
                    <a:pt x="3994306" y="214941"/>
                    <a:pt x="3892052" y="0"/>
                    <a:pt x="3765033" y="0"/>
                  </a:cubicBezTo>
                  <a:close/>
                </a:path>
              </a:pathLst>
            </a:custGeom>
            <a:blipFill>
              <a:blip r:embed="rId7"/>
              <a:stretch>
                <a:fillRect l="0" t="0" r="-116284" b="0"/>
              </a:stretch>
            </a:blipFill>
            <a:ln w="38100" cap="rnd">
              <a:solidFill>
                <a:srgbClr val="000000"/>
              </a:solidFill>
              <a:prstDash val="solid"/>
              <a:round/>
            </a:ln>
          </p:spPr>
        </p:sp>
      </p:grpSp>
      <p:sp>
        <p:nvSpPr>
          <p:cNvPr name="TextBox 23" id="23"/>
          <p:cNvSpPr txBox="true"/>
          <p:nvPr/>
        </p:nvSpPr>
        <p:spPr>
          <a:xfrm rot="0">
            <a:off x="10512108" y="7506272"/>
            <a:ext cx="2134300" cy="1128141"/>
          </a:xfrm>
          <a:prstGeom prst="rect">
            <a:avLst/>
          </a:prstGeom>
        </p:spPr>
        <p:txBody>
          <a:bodyPr anchor="t" rtlCol="false" tIns="0" lIns="0" bIns="0" rIns="0">
            <a:spAutoFit/>
          </a:bodyPr>
          <a:lstStyle/>
          <a:p>
            <a:pPr algn="ctr" marL="0" indent="0" lvl="0">
              <a:lnSpc>
                <a:spcPts val="3072"/>
              </a:lnSpc>
              <a:spcBef>
                <a:spcPct val="0"/>
              </a:spcBef>
            </a:pPr>
            <a:r>
              <a:rPr lang="en-US" sz="2400">
                <a:solidFill>
                  <a:srgbClr val="211F1C"/>
                </a:solidFill>
                <a:latin typeface="Nunito Sans Expanded Bold"/>
              </a:rPr>
              <a:t>Reduce Memory Size</a:t>
            </a:r>
          </a:p>
        </p:txBody>
      </p:sp>
      <p:sp>
        <p:nvSpPr>
          <p:cNvPr name="TextBox 24" id="24"/>
          <p:cNvSpPr txBox="true"/>
          <p:nvPr/>
        </p:nvSpPr>
        <p:spPr>
          <a:xfrm rot="0">
            <a:off x="6109392" y="1220756"/>
            <a:ext cx="2770609" cy="2619750"/>
          </a:xfrm>
          <a:prstGeom prst="rect">
            <a:avLst/>
          </a:prstGeom>
        </p:spPr>
        <p:txBody>
          <a:bodyPr anchor="t" rtlCol="false" tIns="0" lIns="0" bIns="0" rIns="0">
            <a:spAutoFit/>
          </a:bodyPr>
          <a:lstStyle/>
          <a:p>
            <a:pPr algn="l">
              <a:lnSpc>
                <a:spcPts val="4233"/>
              </a:lnSpc>
            </a:pPr>
            <a:r>
              <a:rPr lang="en-US" sz="2405">
                <a:solidFill>
                  <a:srgbClr val="211F1C"/>
                </a:solidFill>
                <a:latin typeface="Roboto Mono Bold"/>
              </a:rPr>
              <a:t>Generative Adversarial Networks (GANs) for Protein Sequences</a:t>
            </a:r>
          </a:p>
        </p:txBody>
      </p:sp>
      <p:sp>
        <p:nvSpPr>
          <p:cNvPr name="TextBox 25" id="25"/>
          <p:cNvSpPr txBox="true"/>
          <p:nvPr/>
        </p:nvSpPr>
        <p:spPr>
          <a:xfrm rot="0">
            <a:off x="6109392" y="3970682"/>
            <a:ext cx="3034608" cy="2086350"/>
          </a:xfrm>
          <a:prstGeom prst="rect">
            <a:avLst/>
          </a:prstGeom>
        </p:spPr>
        <p:txBody>
          <a:bodyPr anchor="t" rtlCol="false" tIns="0" lIns="0" bIns="0" rIns="0">
            <a:spAutoFit/>
          </a:bodyPr>
          <a:lstStyle/>
          <a:p>
            <a:pPr marL="519336" indent="-259668" lvl="1">
              <a:lnSpc>
                <a:spcPts val="4233"/>
              </a:lnSpc>
              <a:buFont typeface="Arial"/>
              <a:buChar char="•"/>
            </a:pPr>
            <a:r>
              <a:rPr lang="en-US" sz="2405">
                <a:solidFill>
                  <a:srgbClr val="211F1C"/>
                </a:solidFill>
                <a:latin typeface="Roboto Mono Bold"/>
              </a:rPr>
              <a:t>Generator Network</a:t>
            </a:r>
          </a:p>
          <a:p>
            <a:pPr algn="l" marL="519336" indent="-259668" lvl="1">
              <a:lnSpc>
                <a:spcPts val="4233"/>
              </a:lnSpc>
              <a:buFont typeface="Arial"/>
              <a:buChar char="•"/>
            </a:pPr>
            <a:r>
              <a:rPr lang="en-US" sz="2405">
                <a:solidFill>
                  <a:srgbClr val="211F1C"/>
                </a:solidFill>
                <a:latin typeface="Roboto Mono Bold"/>
              </a:rPr>
              <a:t>Discriminator Network</a:t>
            </a:r>
          </a:p>
        </p:txBody>
      </p:sp>
      <p:sp>
        <p:nvSpPr>
          <p:cNvPr name="TextBox 26" id="26"/>
          <p:cNvSpPr txBox="true"/>
          <p:nvPr/>
        </p:nvSpPr>
        <p:spPr>
          <a:xfrm rot="0">
            <a:off x="6478424" y="7391972"/>
            <a:ext cx="2770609" cy="1019550"/>
          </a:xfrm>
          <a:prstGeom prst="rect">
            <a:avLst/>
          </a:prstGeom>
        </p:spPr>
        <p:txBody>
          <a:bodyPr anchor="t" rtlCol="false" tIns="0" lIns="0" bIns="0" rIns="0">
            <a:spAutoFit/>
          </a:bodyPr>
          <a:lstStyle/>
          <a:p>
            <a:pPr algn="l">
              <a:lnSpc>
                <a:spcPts val="4233"/>
              </a:lnSpc>
            </a:pPr>
            <a:r>
              <a:rPr lang="en-US" sz="2405">
                <a:solidFill>
                  <a:srgbClr val="211F1C"/>
                </a:solidFill>
                <a:latin typeface="Roboto Mono Bold"/>
              </a:rPr>
              <a:t>Ensemble Learning</a:t>
            </a:r>
          </a:p>
        </p:txBody>
      </p:sp>
      <p:sp>
        <p:nvSpPr>
          <p:cNvPr name="AutoShape 27" id="27"/>
          <p:cNvSpPr/>
          <p:nvPr/>
        </p:nvSpPr>
        <p:spPr>
          <a:xfrm flipV="true">
            <a:off x="5680141" y="7159269"/>
            <a:ext cx="3629110"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3519790" y="3580502"/>
            <a:ext cx="11248419" cy="1562998"/>
          </a:xfrm>
          <a:prstGeom prst="rect">
            <a:avLst/>
          </a:prstGeom>
        </p:spPr>
        <p:txBody>
          <a:bodyPr anchor="t" rtlCol="false" tIns="0" lIns="0" bIns="0" rIns="0">
            <a:spAutoFit/>
          </a:bodyPr>
          <a:lstStyle/>
          <a:p>
            <a:pPr algn="ctr" marL="0" indent="0" lvl="0">
              <a:lnSpc>
                <a:spcPts val="11748"/>
              </a:lnSpc>
              <a:spcBef>
                <a:spcPct val="0"/>
              </a:spcBef>
            </a:pPr>
            <a:r>
              <a:rPr lang="en-US" sz="11632" strike="noStrike" u="none">
                <a:solidFill>
                  <a:srgbClr val="211F1C"/>
                </a:solidFill>
                <a:latin typeface="Anton"/>
              </a:rPr>
              <a:t>THANK YOU</a:t>
            </a:r>
          </a:p>
        </p:txBody>
      </p:sp>
      <p:sp>
        <p:nvSpPr>
          <p:cNvPr name="TextBox 6" id="6"/>
          <p:cNvSpPr txBox="true"/>
          <p:nvPr/>
        </p:nvSpPr>
        <p:spPr>
          <a:xfrm rot="0">
            <a:off x="2358180" y="7062430"/>
            <a:ext cx="13571640" cy="646711"/>
          </a:xfrm>
          <a:prstGeom prst="rect">
            <a:avLst/>
          </a:prstGeom>
        </p:spPr>
        <p:txBody>
          <a:bodyPr anchor="t" rtlCol="false" tIns="0" lIns="0" bIns="0" rIns="0">
            <a:spAutoFit/>
          </a:bodyPr>
          <a:lstStyle/>
          <a:p>
            <a:pPr algn="ctr" marL="0" indent="0" lvl="0">
              <a:lnSpc>
                <a:spcPts val="5350"/>
              </a:lnSpc>
              <a:spcBef>
                <a:spcPct val="0"/>
              </a:spcBef>
            </a:pPr>
            <a:r>
              <a:rPr lang="en-US" sz="3639">
                <a:solidFill>
                  <a:srgbClr val="211F1C"/>
                </a:solidFill>
                <a:latin typeface="Roboto Mono Bold"/>
              </a:rPr>
              <a:t>We are open to the QNA Session now</a:t>
            </a:r>
          </a:p>
        </p:txBody>
      </p:sp>
      <p:sp>
        <p:nvSpPr>
          <p:cNvPr name="Freeform 7" id="7"/>
          <p:cNvSpPr/>
          <p:nvPr/>
        </p:nvSpPr>
        <p:spPr>
          <a:xfrm flipH="false" flipV="false" rot="0">
            <a:off x="2358180" y="4608658"/>
            <a:ext cx="354514" cy="354514"/>
          </a:xfrm>
          <a:custGeom>
            <a:avLst/>
            <a:gdLst/>
            <a:ahLst/>
            <a:cxnLst/>
            <a:rect r="r" b="b" t="t" l="l"/>
            <a:pathLst>
              <a:path h="354514" w="354514">
                <a:moveTo>
                  <a:pt x="0" y="0"/>
                </a:moveTo>
                <a:lnTo>
                  <a:pt x="354514" y="0"/>
                </a:lnTo>
                <a:lnTo>
                  <a:pt x="354514" y="354514"/>
                </a:lnTo>
                <a:lnTo>
                  <a:pt x="0" y="3545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5575306" y="4608658"/>
            <a:ext cx="354514" cy="354514"/>
          </a:xfrm>
          <a:custGeom>
            <a:avLst/>
            <a:gdLst/>
            <a:ahLst/>
            <a:cxnLst/>
            <a:rect r="r" b="b" t="t" l="l"/>
            <a:pathLst>
              <a:path h="354514" w="354514">
                <a:moveTo>
                  <a:pt x="0" y="0"/>
                </a:moveTo>
                <a:lnTo>
                  <a:pt x="354514" y="0"/>
                </a:lnTo>
                <a:lnTo>
                  <a:pt x="354514" y="354514"/>
                </a:lnTo>
                <a:lnTo>
                  <a:pt x="0" y="3545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4906978" y="9043238"/>
            <a:ext cx="2571397" cy="430125"/>
          </a:xfrm>
          <a:custGeom>
            <a:avLst/>
            <a:gdLst/>
            <a:ahLst/>
            <a:cxnLst/>
            <a:rect r="r" b="b" t="t" l="l"/>
            <a:pathLst>
              <a:path h="430125" w="2571397">
                <a:moveTo>
                  <a:pt x="0" y="0"/>
                </a:moveTo>
                <a:lnTo>
                  <a:pt x="2571397" y="0"/>
                </a:lnTo>
                <a:lnTo>
                  <a:pt x="2571397" y="430124"/>
                </a:lnTo>
                <a:lnTo>
                  <a:pt x="0" y="43012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3807192" y="2427283"/>
            <a:ext cx="10673616" cy="336957"/>
          </a:xfrm>
          <a:prstGeom prst="rect">
            <a:avLst/>
          </a:prstGeom>
        </p:spPr>
        <p:txBody>
          <a:bodyPr anchor="t" rtlCol="false" tIns="0" lIns="0" bIns="0" rIns="0">
            <a:spAutoFit/>
          </a:bodyPr>
          <a:lstStyle/>
          <a:p>
            <a:pPr algn="ctr">
              <a:lnSpc>
                <a:spcPts val="2704"/>
              </a:lnSpc>
            </a:pPr>
            <a:r>
              <a:rPr lang="en-US" sz="1839" spc="270">
                <a:solidFill>
                  <a:srgbClr val="211F1C"/>
                </a:solidFill>
                <a:latin typeface="Nunito Sans Expanded Semi-Bold"/>
              </a:rPr>
              <a:t>IIT-BHU BIOCODE BREAKERS</a:t>
            </a:r>
          </a:p>
        </p:txBody>
      </p:sp>
      <p:sp>
        <p:nvSpPr>
          <p:cNvPr name="TextBox 11" id="11"/>
          <p:cNvSpPr txBox="true"/>
          <p:nvPr/>
        </p:nvSpPr>
        <p:spPr>
          <a:xfrm rot="0">
            <a:off x="809625" y="773985"/>
            <a:ext cx="4018637" cy="255422"/>
          </a:xfrm>
          <a:prstGeom prst="rect">
            <a:avLst/>
          </a:prstGeom>
        </p:spPr>
        <p:txBody>
          <a:bodyPr anchor="t" rtlCol="false" tIns="0" lIns="0" bIns="0" rIns="0">
            <a:spAutoFit/>
          </a:bodyPr>
          <a:lstStyle/>
          <a:p>
            <a:pPr marL="0" indent="0" lvl="0">
              <a:lnSpc>
                <a:spcPts val="2116"/>
              </a:lnSpc>
              <a:spcBef>
                <a:spcPct val="0"/>
              </a:spcBef>
            </a:pPr>
            <a:r>
              <a:rPr lang="en-US" sz="1439" spc="211">
                <a:solidFill>
                  <a:srgbClr val="211F1C"/>
                </a:solidFill>
                <a:latin typeface="Nunito Sans Expanded Semi-Bold"/>
              </a:rPr>
              <a:t>CHEMBIOAI</a:t>
            </a:r>
          </a:p>
        </p:txBody>
      </p:sp>
      <p:sp>
        <p:nvSpPr>
          <p:cNvPr name="TextBox 12" id="12"/>
          <p:cNvSpPr txBox="true"/>
          <p:nvPr/>
        </p:nvSpPr>
        <p:spPr>
          <a:xfrm rot="0">
            <a:off x="14240878" y="773278"/>
            <a:ext cx="3237497" cy="255422"/>
          </a:xfrm>
          <a:prstGeom prst="rect">
            <a:avLst/>
          </a:prstGeom>
        </p:spPr>
        <p:txBody>
          <a:bodyPr anchor="t" rtlCol="false" tIns="0" lIns="0" bIns="0" rIns="0">
            <a:spAutoFit/>
          </a:bodyPr>
          <a:lstStyle/>
          <a:p>
            <a:pPr algn="r" marL="0" indent="0" lvl="0">
              <a:lnSpc>
                <a:spcPts val="2116"/>
              </a:lnSpc>
              <a:spcBef>
                <a:spcPct val="0"/>
              </a:spcBef>
            </a:pPr>
            <a:r>
              <a:rPr lang="en-US" sz="1439" spc="211">
                <a:solidFill>
                  <a:srgbClr val="211F1C"/>
                </a:solidFill>
                <a:latin typeface="Nunito Sans Expanded Semi-Bold"/>
              </a:rPr>
              <a:t>BOLTZMANN</a:t>
            </a:r>
          </a:p>
        </p:txBody>
      </p:sp>
      <p:sp>
        <p:nvSpPr>
          <p:cNvPr name="Freeform 13" id="13"/>
          <p:cNvSpPr/>
          <p:nvPr/>
        </p:nvSpPr>
        <p:spPr>
          <a:xfrm flipH="false" flipV="false" rot="0">
            <a:off x="8365121" y="812085"/>
            <a:ext cx="1557758" cy="1331175"/>
          </a:xfrm>
          <a:custGeom>
            <a:avLst/>
            <a:gdLst/>
            <a:ahLst/>
            <a:cxnLst/>
            <a:rect r="r" b="b" t="t" l="l"/>
            <a:pathLst>
              <a:path h="1331175" w="1557758">
                <a:moveTo>
                  <a:pt x="0" y="0"/>
                </a:moveTo>
                <a:lnTo>
                  <a:pt x="1557758" y="0"/>
                </a:lnTo>
                <a:lnTo>
                  <a:pt x="1557758" y="1331176"/>
                </a:lnTo>
                <a:lnTo>
                  <a:pt x="0" y="133117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14" id="14"/>
          <p:cNvGrpSpPr/>
          <p:nvPr/>
        </p:nvGrpSpPr>
        <p:grpSpPr>
          <a:xfrm rot="0">
            <a:off x="7054746" y="5486400"/>
            <a:ext cx="4178508" cy="1056006"/>
            <a:chOff x="0" y="0"/>
            <a:chExt cx="5571345" cy="1408008"/>
          </a:xfrm>
        </p:grpSpPr>
        <p:sp>
          <p:nvSpPr>
            <p:cNvPr name="Freeform 15" id="15"/>
            <p:cNvSpPr/>
            <p:nvPr/>
          </p:nvSpPr>
          <p:spPr>
            <a:xfrm flipH="false" flipV="false" rot="0">
              <a:off x="0" y="0"/>
              <a:ext cx="5571345" cy="1408008"/>
            </a:xfrm>
            <a:custGeom>
              <a:avLst/>
              <a:gdLst/>
              <a:ahLst/>
              <a:cxnLst/>
              <a:rect r="r" b="b" t="t" l="l"/>
              <a:pathLst>
                <a:path h="1408008" w="5571345">
                  <a:moveTo>
                    <a:pt x="0" y="0"/>
                  </a:moveTo>
                  <a:lnTo>
                    <a:pt x="5571345" y="0"/>
                  </a:lnTo>
                  <a:lnTo>
                    <a:pt x="5571345" y="1408008"/>
                  </a:lnTo>
                  <a:lnTo>
                    <a:pt x="0" y="1408008"/>
                  </a:lnTo>
                  <a:lnTo>
                    <a:pt x="0" y="0"/>
                  </a:lnTo>
                  <a:close/>
                </a:path>
              </a:pathLst>
            </a:custGeom>
            <a:blipFill>
              <a:blip r:embed="rId10"/>
              <a:stretch>
                <a:fillRect l="-14367" t="-160996" r="-8781" b="-334164"/>
              </a:stretch>
            </a:blipFill>
          </p:spPr>
        </p:sp>
        <p:sp>
          <p:nvSpPr>
            <p:cNvPr name="TextBox 16" id="16"/>
            <p:cNvSpPr txBox="true"/>
            <p:nvPr/>
          </p:nvSpPr>
          <p:spPr>
            <a:xfrm rot="0">
              <a:off x="207944" y="355080"/>
              <a:ext cx="5155457" cy="736295"/>
            </a:xfrm>
            <a:prstGeom prst="rect">
              <a:avLst/>
            </a:prstGeom>
          </p:spPr>
          <p:txBody>
            <a:bodyPr anchor="t" rtlCol="false" tIns="0" lIns="0" bIns="0" rIns="0">
              <a:spAutoFit/>
            </a:bodyPr>
            <a:lstStyle/>
            <a:p>
              <a:pPr algn="ctr">
                <a:lnSpc>
                  <a:spcPts val="4766"/>
                </a:lnSpc>
                <a:spcBef>
                  <a:spcPct val="0"/>
                </a:spcBef>
              </a:pPr>
              <a:r>
                <a:rPr lang="en-US" sz="3242" spc="476">
                  <a:solidFill>
                    <a:srgbClr val="FFFFFF"/>
                  </a:solidFill>
                  <a:latin typeface="Courier Prime"/>
                </a:rPr>
                <a:t>INFOMATRIX</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39353" y="1872160"/>
            <a:ext cx="2717593" cy="2717593"/>
            <a:chOff x="0" y="0"/>
            <a:chExt cx="6350000" cy="6350000"/>
          </a:xfrm>
        </p:grpSpPr>
        <p:sp>
          <p:nvSpPr>
            <p:cNvPr name="Freeform 6" id="6"/>
            <p:cNvSpPr/>
            <p:nvPr/>
          </p:nvSpPr>
          <p:spPr>
            <a:xfrm flipH="false" flipV="false" rot="0">
              <a:off x="0" y="0"/>
              <a:ext cx="6351270" cy="6350000"/>
            </a:xfrm>
            <a:custGeom>
              <a:avLst/>
              <a:gdLst/>
              <a:ahLst/>
              <a:cxnLst/>
              <a:rect r="r" b="b" t="t" l="l"/>
              <a:pathLst>
                <a:path h="6350000" w="6351270">
                  <a:moveTo>
                    <a:pt x="5985510" y="0"/>
                  </a:moveTo>
                  <a:lnTo>
                    <a:pt x="364490" y="0"/>
                  </a:lnTo>
                  <a:cubicBezTo>
                    <a:pt x="162560" y="0"/>
                    <a:pt x="0" y="162560"/>
                    <a:pt x="0" y="364490"/>
                  </a:cubicBezTo>
                  <a:lnTo>
                    <a:pt x="0" y="5986780"/>
                  </a:lnTo>
                  <a:cubicBezTo>
                    <a:pt x="0" y="6187440"/>
                    <a:pt x="162560" y="6350000"/>
                    <a:pt x="364490" y="6350000"/>
                  </a:cubicBezTo>
                  <a:lnTo>
                    <a:pt x="5986780" y="6350000"/>
                  </a:lnTo>
                  <a:cubicBezTo>
                    <a:pt x="6187440" y="6350000"/>
                    <a:pt x="6351270" y="6187440"/>
                    <a:pt x="6351270" y="5985510"/>
                  </a:cubicBezTo>
                  <a:lnTo>
                    <a:pt x="6351270" y="364490"/>
                  </a:lnTo>
                  <a:cubicBezTo>
                    <a:pt x="6350000" y="162560"/>
                    <a:pt x="6187440" y="0"/>
                    <a:pt x="5985510" y="0"/>
                  </a:cubicBezTo>
                  <a:close/>
                </a:path>
              </a:pathLst>
            </a:custGeom>
            <a:blipFill>
              <a:blip r:embed="rId4"/>
              <a:stretch>
                <a:fillRect l="0" t="-682" r="0" b="-682"/>
              </a:stretch>
            </a:blipFill>
            <a:ln w="38100" cap="rnd">
              <a:solidFill>
                <a:srgbClr val="000000"/>
              </a:solidFill>
              <a:prstDash val="solid"/>
              <a:round/>
            </a:ln>
          </p:spPr>
        </p:sp>
      </p:grpSp>
      <p:grpSp>
        <p:nvGrpSpPr>
          <p:cNvPr name="Group 7" id="7"/>
          <p:cNvGrpSpPr/>
          <p:nvPr/>
        </p:nvGrpSpPr>
        <p:grpSpPr>
          <a:xfrm rot="0">
            <a:off x="1039353" y="5469592"/>
            <a:ext cx="2717593" cy="2717593"/>
            <a:chOff x="0" y="0"/>
            <a:chExt cx="6350000" cy="6350000"/>
          </a:xfrm>
        </p:grpSpPr>
        <p:sp>
          <p:nvSpPr>
            <p:cNvPr name="Freeform 8" id="8"/>
            <p:cNvSpPr/>
            <p:nvPr/>
          </p:nvSpPr>
          <p:spPr>
            <a:xfrm flipH="false" flipV="false" rot="0">
              <a:off x="0" y="0"/>
              <a:ext cx="6351270" cy="6350000"/>
            </a:xfrm>
            <a:custGeom>
              <a:avLst/>
              <a:gdLst/>
              <a:ahLst/>
              <a:cxnLst/>
              <a:rect r="r" b="b" t="t" l="l"/>
              <a:pathLst>
                <a:path h="6350000" w="6351270">
                  <a:moveTo>
                    <a:pt x="5985510" y="0"/>
                  </a:moveTo>
                  <a:lnTo>
                    <a:pt x="364490" y="0"/>
                  </a:lnTo>
                  <a:cubicBezTo>
                    <a:pt x="162560" y="0"/>
                    <a:pt x="0" y="162560"/>
                    <a:pt x="0" y="364490"/>
                  </a:cubicBezTo>
                  <a:lnTo>
                    <a:pt x="0" y="5986780"/>
                  </a:lnTo>
                  <a:cubicBezTo>
                    <a:pt x="0" y="6187440"/>
                    <a:pt x="162560" y="6350000"/>
                    <a:pt x="364490" y="6350000"/>
                  </a:cubicBezTo>
                  <a:lnTo>
                    <a:pt x="5986780" y="6350000"/>
                  </a:lnTo>
                  <a:cubicBezTo>
                    <a:pt x="6187440" y="6350000"/>
                    <a:pt x="6351270" y="6187440"/>
                    <a:pt x="6351270" y="5985510"/>
                  </a:cubicBezTo>
                  <a:lnTo>
                    <a:pt x="6351270" y="364490"/>
                  </a:lnTo>
                  <a:cubicBezTo>
                    <a:pt x="6350000" y="162560"/>
                    <a:pt x="6187440" y="0"/>
                    <a:pt x="5985510" y="0"/>
                  </a:cubicBezTo>
                  <a:close/>
                </a:path>
              </a:pathLst>
            </a:custGeom>
            <a:blipFill>
              <a:blip r:embed="rId5"/>
              <a:stretch>
                <a:fillRect l="-53796" t="-11738" r="-53909" b="0"/>
              </a:stretch>
            </a:blipFill>
            <a:ln w="38100" cap="rnd">
              <a:solidFill>
                <a:srgbClr val="000000"/>
              </a:solidFill>
              <a:prstDash val="solid"/>
              <a:round/>
            </a:ln>
          </p:spPr>
        </p:sp>
      </p:grpSp>
      <p:grpSp>
        <p:nvGrpSpPr>
          <p:cNvPr name="Group 9" id="9"/>
          <p:cNvGrpSpPr/>
          <p:nvPr/>
        </p:nvGrpSpPr>
        <p:grpSpPr>
          <a:xfrm rot="0">
            <a:off x="4728325" y="1872160"/>
            <a:ext cx="2717593" cy="2717593"/>
            <a:chOff x="0" y="0"/>
            <a:chExt cx="6350000" cy="6350000"/>
          </a:xfrm>
        </p:grpSpPr>
        <p:sp>
          <p:nvSpPr>
            <p:cNvPr name="Freeform 10" id="10"/>
            <p:cNvSpPr/>
            <p:nvPr/>
          </p:nvSpPr>
          <p:spPr>
            <a:xfrm flipH="false" flipV="false" rot="0">
              <a:off x="0" y="0"/>
              <a:ext cx="6351270" cy="6350000"/>
            </a:xfrm>
            <a:custGeom>
              <a:avLst/>
              <a:gdLst/>
              <a:ahLst/>
              <a:cxnLst/>
              <a:rect r="r" b="b" t="t" l="l"/>
              <a:pathLst>
                <a:path h="6350000" w="6351270">
                  <a:moveTo>
                    <a:pt x="5985510" y="0"/>
                  </a:moveTo>
                  <a:lnTo>
                    <a:pt x="364490" y="0"/>
                  </a:lnTo>
                  <a:cubicBezTo>
                    <a:pt x="162560" y="0"/>
                    <a:pt x="0" y="162560"/>
                    <a:pt x="0" y="364490"/>
                  </a:cubicBezTo>
                  <a:lnTo>
                    <a:pt x="0" y="5986780"/>
                  </a:lnTo>
                  <a:cubicBezTo>
                    <a:pt x="0" y="6187440"/>
                    <a:pt x="162560" y="6350000"/>
                    <a:pt x="364490" y="6350000"/>
                  </a:cubicBezTo>
                  <a:lnTo>
                    <a:pt x="5986780" y="6350000"/>
                  </a:lnTo>
                  <a:cubicBezTo>
                    <a:pt x="6187440" y="6350000"/>
                    <a:pt x="6351270" y="6187440"/>
                    <a:pt x="6351270" y="5985510"/>
                  </a:cubicBezTo>
                  <a:lnTo>
                    <a:pt x="6351270" y="364490"/>
                  </a:lnTo>
                  <a:cubicBezTo>
                    <a:pt x="6350000" y="162560"/>
                    <a:pt x="6187440" y="0"/>
                    <a:pt x="5985510" y="0"/>
                  </a:cubicBezTo>
                  <a:close/>
                </a:path>
              </a:pathLst>
            </a:custGeom>
            <a:blipFill>
              <a:blip r:embed="rId6"/>
              <a:stretch>
                <a:fillRect l="-16163" t="0" r="-16163" b="0"/>
              </a:stretch>
            </a:blipFill>
            <a:ln w="38100" cap="rnd">
              <a:solidFill>
                <a:srgbClr val="000000"/>
              </a:solidFill>
              <a:prstDash val="solid"/>
              <a:round/>
            </a:ln>
          </p:spPr>
        </p:sp>
      </p:grpSp>
      <p:grpSp>
        <p:nvGrpSpPr>
          <p:cNvPr name="Group 11" id="11"/>
          <p:cNvGrpSpPr/>
          <p:nvPr/>
        </p:nvGrpSpPr>
        <p:grpSpPr>
          <a:xfrm rot="0">
            <a:off x="4728325" y="5469592"/>
            <a:ext cx="2717593" cy="2717593"/>
            <a:chOff x="0" y="0"/>
            <a:chExt cx="6350000" cy="6350000"/>
          </a:xfrm>
        </p:grpSpPr>
        <p:sp>
          <p:nvSpPr>
            <p:cNvPr name="Freeform 12" id="12"/>
            <p:cNvSpPr/>
            <p:nvPr/>
          </p:nvSpPr>
          <p:spPr>
            <a:xfrm flipH="false" flipV="false" rot="0">
              <a:off x="0" y="0"/>
              <a:ext cx="6351270" cy="6350000"/>
            </a:xfrm>
            <a:custGeom>
              <a:avLst/>
              <a:gdLst/>
              <a:ahLst/>
              <a:cxnLst/>
              <a:rect r="r" b="b" t="t" l="l"/>
              <a:pathLst>
                <a:path h="6350000" w="6351270">
                  <a:moveTo>
                    <a:pt x="5985510" y="0"/>
                  </a:moveTo>
                  <a:lnTo>
                    <a:pt x="364490" y="0"/>
                  </a:lnTo>
                  <a:cubicBezTo>
                    <a:pt x="162560" y="0"/>
                    <a:pt x="0" y="162560"/>
                    <a:pt x="0" y="364490"/>
                  </a:cubicBezTo>
                  <a:lnTo>
                    <a:pt x="0" y="5986780"/>
                  </a:lnTo>
                  <a:cubicBezTo>
                    <a:pt x="0" y="6187440"/>
                    <a:pt x="162560" y="6350000"/>
                    <a:pt x="364490" y="6350000"/>
                  </a:cubicBezTo>
                  <a:lnTo>
                    <a:pt x="5986780" y="6350000"/>
                  </a:lnTo>
                  <a:cubicBezTo>
                    <a:pt x="6187440" y="6350000"/>
                    <a:pt x="6351270" y="6187440"/>
                    <a:pt x="6351270" y="5985510"/>
                  </a:cubicBezTo>
                  <a:lnTo>
                    <a:pt x="6351270" y="364490"/>
                  </a:lnTo>
                  <a:cubicBezTo>
                    <a:pt x="6350000" y="162560"/>
                    <a:pt x="6187440" y="0"/>
                    <a:pt x="5985510" y="0"/>
                  </a:cubicBezTo>
                  <a:close/>
                </a:path>
              </a:pathLst>
            </a:custGeom>
            <a:blipFill>
              <a:blip r:embed="rId7"/>
              <a:stretch>
                <a:fillRect l="-6729" t="-59926" r="-9584" b="-5366"/>
              </a:stretch>
            </a:blipFill>
            <a:ln w="38100" cap="rnd">
              <a:solidFill>
                <a:srgbClr val="000000"/>
              </a:solidFill>
              <a:prstDash val="solid"/>
              <a:round/>
            </a:ln>
          </p:spPr>
        </p:sp>
      </p:grpSp>
      <p:sp>
        <p:nvSpPr>
          <p:cNvPr name="TextBox 13" id="13"/>
          <p:cNvSpPr txBox="true"/>
          <p:nvPr/>
        </p:nvSpPr>
        <p:spPr>
          <a:xfrm rot="0">
            <a:off x="8886085" y="2024560"/>
            <a:ext cx="6547114" cy="1115135"/>
          </a:xfrm>
          <a:prstGeom prst="rect">
            <a:avLst/>
          </a:prstGeom>
        </p:spPr>
        <p:txBody>
          <a:bodyPr anchor="t" rtlCol="false" tIns="0" lIns="0" bIns="0" rIns="0">
            <a:spAutoFit/>
          </a:bodyPr>
          <a:lstStyle/>
          <a:p>
            <a:pPr>
              <a:lnSpc>
                <a:spcPts val="8475"/>
              </a:lnSpc>
            </a:pPr>
            <a:r>
              <a:rPr lang="en-US" sz="8392">
                <a:solidFill>
                  <a:srgbClr val="211F1C"/>
                </a:solidFill>
                <a:latin typeface="Anton"/>
              </a:rPr>
              <a:t>WHY?</a:t>
            </a:r>
          </a:p>
        </p:txBody>
      </p:sp>
      <p:sp>
        <p:nvSpPr>
          <p:cNvPr name="TextBox 14" id="14"/>
          <p:cNvSpPr txBox="true"/>
          <p:nvPr/>
        </p:nvSpPr>
        <p:spPr>
          <a:xfrm rot="0">
            <a:off x="8886085" y="3775163"/>
            <a:ext cx="8373215" cy="3988433"/>
          </a:xfrm>
          <a:prstGeom prst="rect">
            <a:avLst/>
          </a:prstGeom>
        </p:spPr>
        <p:txBody>
          <a:bodyPr anchor="t" rtlCol="false" tIns="0" lIns="0" bIns="0" rIns="0">
            <a:spAutoFit/>
          </a:bodyPr>
          <a:lstStyle/>
          <a:p>
            <a:pPr algn="l" marL="0" indent="0" lvl="0">
              <a:lnSpc>
                <a:spcPts val="3598"/>
              </a:lnSpc>
            </a:pPr>
            <a:r>
              <a:rPr lang="en-US" sz="2044">
                <a:solidFill>
                  <a:srgbClr val="211F1C"/>
                </a:solidFill>
                <a:latin typeface="Roboto Mono Bold"/>
              </a:rPr>
              <a:t>Generating protein sequences is crucial for protein design, drug discovery, and understanding protein structure-function relationships. It allows for the creation of novel proteins with desired properties, aids in drug target identification and optimization, and provides insights into protein evolution and synthetic biology applications. This capability drives scientific exploration and advancements in diverse fields such as biotechnology and medicine.</a:t>
            </a:r>
          </a:p>
        </p:txBody>
      </p:sp>
      <p:sp>
        <p:nvSpPr>
          <p:cNvPr name="Freeform 15" id="15"/>
          <p:cNvSpPr/>
          <p:nvPr/>
        </p:nvSpPr>
        <p:spPr>
          <a:xfrm flipH="false" flipV="false" rot="0">
            <a:off x="16486423"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991530" y="3712397"/>
            <a:ext cx="6667500" cy="874356"/>
            <a:chOff x="0" y="0"/>
            <a:chExt cx="2126876" cy="278912"/>
          </a:xfrm>
        </p:grpSpPr>
        <p:sp>
          <p:nvSpPr>
            <p:cNvPr name="Freeform 6" id="6"/>
            <p:cNvSpPr/>
            <p:nvPr/>
          </p:nvSpPr>
          <p:spPr>
            <a:xfrm flipH="false" flipV="false" rot="0">
              <a:off x="0" y="0"/>
              <a:ext cx="2126876" cy="278912"/>
            </a:xfrm>
            <a:custGeom>
              <a:avLst/>
              <a:gdLst/>
              <a:ahLst/>
              <a:cxnLst/>
              <a:rect r="r" b="b" t="t" l="l"/>
              <a:pathLst>
                <a:path h="278912" w="2126876">
                  <a:moveTo>
                    <a:pt x="41801" y="0"/>
                  </a:moveTo>
                  <a:lnTo>
                    <a:pt x="2085075" y="0"/>
                  </a:lnTo>
                  <a:cubicBezTo>
                    <a:pt x="2096161" y="0"/>
                    <a:pt x="2106793" y="4404"/>
                    <a:pt x="2114633" y="12243"/>
                  </a:cubicBezTo>
                  <a:cubicBezTo>
                    <a:pt x="2122472" y="20083"/>
                    <a:pt x="2126876" y="30715"/>
                    <a:pt x="2126876" y="41801"/>
                  </a:cubicBezTo>
                  <a:lnTo>
                    <a:pt x="2126876" y="237111"/>
                  </a:lnTo>
                  <a:cubicBezTo>
                    <a:pt x="2126876" y="248197"/>
                    <a:pt x="2122472" y="258830"/>
                    <a:pt x="2114633" y="266669"/>
                  </a:cubicBezTo>
                  <a:cubicBezTo>
                    <a:pt x="2106793" y="274508"/>
                    <a:pt x="2096161" y="278912"/>
                    <a:pt x="2085075" y="278912"/>
                  </a:cubicBezTo>
                  <a:lnTo>
                    <a:pt x="41801" y="278912"/>
                  </a:lnTo>
                  <a:cubicBezTo>
                    <a:pt x="30715" y="278912"/>
                    <a:pt x="20083" y="274508"/>
                    <a:pt x="12243" y="266669"/>
                  </a:cubicBezTo>
                  <a:cubicBezTo>
                    <a:pt x="4404" y="258830"/>
                    <a:pt x="0" y="248197"/>
                    <a:pt x="0" y="237111"/>
                  </a:cubicBezTo>
                  <a:lnTo>
                    <a:pt x="0" y="41801"/>
                  </a:lnTo>
                  <a:cubicBezTo>
                    <a:pt x="0" y="30715"/>
                    <a:pt x="4404" y="20083"/>
                    <a:pt x="12243" y="12243"/>
                  </a:cubicBezTo>
                  <a:cubicBezTo>
                    <a:pt x="20083" y="4404"/>
                    <a:pt x="30715" y="0"/>
                    <a:pt x="41801" y="0"/>
                  </a:cubicBezTo>
                  <a:close/>
                </a:path>
              </a:pathLst>
            </a:custGeom>
            <a:solidFill>
              <a:srgbClr val="F1F1F1"/>
            </a:solidFill>
            <a:ln w="19050" cap="rnd">
              <a:solidFill>
                <a:srgbClr val="000000"/>
              </a:solidFill>
              <a:prstDash val="solid"/>
              <a:round/>
            </a:ln>
          </p:spPr>
        </p:sp>
        <p:sp>
          <p:nvSpPr>
            <p:cNvPr name="TextBox 7" id="7"/>
            <p:cNvSpPr txBox="true"/>
            <p:nvPr/>
          </p:nvSpPr>
          <p:spPr>
            <a:xfrm>
              <a:off x="0" y="-38100"/>
              <a:ext cx="2126876" cy="317012"/>
            </a:xfrm>
            <a:prstGeom prst="rect">
              <a:avLst/>
            </a:prstGeom>
          </p:spPr>
          <p:txBody>
            <a:bodyPr anchor="ctr" rtlCol="false" tIns="38100" lIns="38100" bIns="38100" rIns="38100"/>
            <a:lstStyle/>
            <a:p>
              <a:pPr algn="ctr">
                <a:lnSpc>
                  <a:spcPts val="2557"/>
                </a:lnSpc>
              </a:pPr>
              <a:r>
                <a:rPr lang="en-US" sz="1739" spc="255">
                  <a:solidFill>
                    <a:srgbClr val="000000"/>
                  </a:solidFill>
                  <a:latin typeface="Nunito Sans Expanded"/>
                </a:rPr>
                <a:t>DATA HANDLING &amp; ANALYSIS</a:t>
              </a:r>
            </a:p>
          </p:txBody>
        </p:sp>
      </p:grpSp>
      <p:grpSp>
        <p:nvGrpSpPr>
          <p:cNvPr name="Group 8" id="8"/>
          <p:cNvGrpSpPr/>
          <p:nvPr/>
        </p:nvGrpSpPr>
        <p:grpSpPr>
          <a:xfrm rot="0">
            <a:off x="809625" y="3712397"/>
            <a:ext cx="897095" cy="874356"/>
            <a:chOff x="0" y="0"/>
            <a:chExt cx="286166" cy="278912"/>
          </a:xfrm>
        </p:grpSpPr>
        <p:sp>
          <p:nvSpPr>
            <p:cNvPr name="Freeform 9" id="9"/>
            <p:cNvSpPr/>
            <p:nvPr/>
          </p:nvSpPr>
          <p:spPr>
            <a:xfrm flipH="false" flipV="false" rot="0">
              <a:off x="0" y="0"/>
              <a:ext cx="286166" cy="278912"/>
            </a:xfrm>
            <a:custGeom>
              <a:avLst/>
              <a:gdLst/>
              <a:ahLst/>
              <a:cxnLst/>
              <a:rect r="r" b="b" t="t" l="l"/>
              <a:pathLst>
                <a:path h="278912" w="286166">
                  <a:moveTo>
                    <a:pt x="139456" y="0"/>
                  </a:moveTo>
                  <a:lnTo>
                    <a:pt x="146710" y="0"/>
                  </a:lnTo>
                  <a:cubicBezTo>
                    <a:pt x="183696" y="0"/>
                    <a:pt x="219167" y="14693"/>
                    <a:pt x="245320" y="40846"/>
                  </a:cubicBezTo>
                  <a:cubicBezTo>
                    <a:pt x="271473" y="66999"/>
                    <a:pt x="286166" y="102470"/>
                    <a:pt x="286166" y="139456"/>
                  </a:cubicBezTo>
                  <a:lnTo>
                    <a:pt x="286166" y="139456"/>
                  </a:lnTo>
                  <a:cubicBezTo>
                    <a:pt x="286166" y="176442"/>
                    <a:pt x="271473" y="211913"/>
                    <a:pt x="245320" y="238066"/>
                  </a:cubicBezTo>
                  <a:cubicBezTo>
                    <a:pt x="219167" y="264219"/>
                    <a:pt x="183696" y="278912"/>
                    <a:pt x="146710" y="278912"/>
                  </a:cubicBezTo>
                  <a:lnTo>
                    <a:pt x="139456" y="278912"/>
                  </a:lnTo>
                  <a:cubicBezTo>
                    <a:pt x="102470" y="278912"/>
                    <a:pt x="66999" y="264219"/>
                    <a:pt x="40846" y="238066"/>
                  </a:cubicBezTo>
                  <a:cubicBezTo>
                    <a:pt x="14693" y="211913"/>
                    <a:pt x="0" y="176442"/>
                    <a:pt x="0" y="139456"/>
                  </a:cubicBezTo>
                  <a:lnTo>
                    <a:pt x="0" y="139456"/>
                  </a:lnTo>
                  <a:cubicBezTo>
                    <a:pt x="0" y="102470"/>
                    <a:pt x="14693" y="66999"/>
                    <a:pt x="40846" y="40846"/>
                  </a:cubicBezTo>
                  <a:cubicBezTo>
                    <a:pt x="66999" y="14693"/>
                    <a:pt x="102470" y="0"/>
                    <a:pt x="139456" y="0"/>
                  </a:cubicBezTo>
                  <a:close/>
                </a:path>
              </a:pathLst>
            </a:custGeom>
            <a:solidFill>
              <a:srgbClr val="F1F1F1"/>
            </a:solidFill>
            <a:ln w="19050" cap="rnd">
              <a:solidFill>
                <a:srgbClr val="000000"/>
              </a:solidFill>
              <a:prstDash val="solid"/>
              <a:round/>
            </a:ln>
          </p:spPr>
        </p:sp>
        <p:sp>
          <p:nvSpPr>
            <p:cNvPr name="TextBox 10" id="10"/>
            <p:cNvSpPr txBox="true"/>
            <p:nvPr/>
          </p:nvSpPr>
          <p:spPr>
            <a:xfrm>
              <a:off x="0" y="-57150"/>
              <a:ext cx="286166" cy="336062"/>
            </a:xfrm>
            <a:prstGeom prst="rect">
              <a:avLst/>
            </a:prstGeom>
          </p:spPr>
          <p:txBody>
            <a:bodyPr anchor="ctr" rtlCol="false" tIns="38100" lIns="38100" bIns="38100" rIns="38100"/>
            <a:lstStyle/>
            <a:p>
              <a:pPr algn="ctr">
                <a:lnSpc>
                  <a:spcPts val="3145"/>
                </a:lnSpc>
              </a:pPr>
              <a:r>
                <a:rPr lang="en-US" sz="2139" spc="314">
                  <a:solidFill>
                    <a:srgbClr val="000000"/>
                  </a:solidFill>
                  <a:latin typeface="Nunito Sans Expanded Bold"/>
                </a:rPr>
                <a:t>1</a:t>
              </a:r>
            </a:p>
          </p:txBody>
        </p:sp>
      </p:grpSp>
      <p:grpSp>
        <p:nvGrpSpPr>
          <p:cNvPr name="Group 11" id="11"/>
          <p:cNvGrpSpPr/>
          <p:nvPr/>
        </p:nvGrpSpPr>
        <p:grpSpPr>
          <a:xfrm rot="0">
            <a:off x="1991530" y="4913454"/>
            <a:ext cx="6667500" cy="874356"/>
            <a:chOff x="0" y="0"/>
            <a:chExt cx="2126876" cy="278912"/>
          </a:xfrm>
        </p:grpSpPr>
        <p:sp>
          <p:nvSpPr>
            <p:cNvPr name="Freeform 12" id="12"/>
            <p:cNvSpPr/>
            <p:nvPr/>
          </p:nvSpPr>
          <p:spPr>
            <a:xfrm flipH="false" flipV="false" rot="0">
              <a:off x="0" y="0"/>
              <a:ext cx="2126876" cy="278912"/>
            </a:xfrm>
            <a:custGeom>
              <a:avLst/>
              <a:gdLst/>
              <a:ahLst/>
              <a:cxnLst/>
              <a:rect r="r" b="b" t="t" l="l"/>
              <a:pathLst>
                <a:path h="278912" w="2126876">
                  <a:moveTo>
                    <a:pt x="41801" y="0"/>
                  </a:moveTo>
                  <a:lnTo>
                    <a:pt x="2085075" y="0"/>
                  </a:lnTo>
                  <a:cubicBezTo>
                    <a:pt x="2096161" y="0"/>
                    <a:pt x="2106793" y="4404"/>
                    <a:pt x="2114633" y="12243"/>
                  </a:cubicBezTo>
                  <a:cubicBezTo>
                    <a:pt x="2122472" y="20083"/>
                    <a:pt x="2126876" y="30715"/>
                    <a:pt x="2126876" y="41801"/>
                  </a:cubicBezTo>
                  <a:lnTo>
                    <a:pt x="2126876" y="237111"/>
                  </a:lnTo>
                  <a:cubicBezTo>
                    <a:pt x="2126876" y="248197"/>
                    <a:pt x="2122472" y="258830"/>
                    <a:pt x="2114633" y="266669"/>
                  </a:cubicBezTo>
                  <a:cubicBezTo>
                    <a:pt x="2106793" y="274508"/>
                    <a:pt x="2096161" y="278912"/>
                    <a:pt x="2085075" y="278912"/>
                  </a:cubicBezTo>
                  <a:lnTo>
                    <a:pt x="41801" y="278912"/>
                  </a:lnTo>
                  <a:cubicBezTo>
                    <a:pt x="30715" y="278912"/>
                    <a:pt x="20083" y="274508"/>
                    <a:pt x="12243" y="266669"/>
                  </a:cubicBezTo>
                  <a:cubicBezTo>
                    <a:pt x="4404" y="258830"/>
                    <a:pt x="0" y="248197"/>
                    <a:pt x="0" y="237111"/>
                  </a:cubicBezTo>
                  <a:lnTo>
                    <a:pt x="0" y="41801"/>
                  </a:lnTo>
                  <a:cubicBezTo>
                    <a:pt x="0" y="30715"/>
                    <a:pt x="4404" y="20083"/>
                    <a:pt x="12243" y="12243"/>
                  </a:cubicBezTo>
                  <a:cubicBezTo>
                    <a:pt x="20083" y="4404"/>
                    <a:pt x="30715" y="0"/>
                    <a:pt x="41801" y="0"/>
                  </a:cubicBezTo>
                  <a:close/>
                </a:path>
              </a:pathLst>
            </a:custGeom>
            <a:solidFill>
              <a:srgbClr val="F1F1F1"/>
            </a:solidFill>
            <a:ln w="19050" cap="rnd">
              <a:solidFill>
                <a:srgbClr val="000000"/>
              </a:solidFill>
              <a:prstDash val="solid"/>
              <a:round/>
            </a:ln>
          </p:spPr>
        </p:sp>
        <p:sp>
          <p:nvSpPr>
            <p:cNvPr name="TextBox 13" id="13"/>
            <p:cNvSpPr txBox="true"/>
            <p:nvPr/>
          </p:nvSpPr>
          <p:spPr>
            <a:xfrm>
              <a:off x="0" y="-38100"/>
              <a:ext cx="2126876" cy="317012"/>
            </a:xfrm>
            <a:prstGeom prst="rect">
              <a:avLst/>
            </a:prstGeom>
          </p:spPr>
          <p:txBody>
            <a:bodyPr anchor="ctr" rtlCol="false" tIns="38100" lIns="38100" bIns="38100" rIns="38100"/>
            <a:lstStyle/>
            <a:p>
              <a:pPr algn="ctr">
                <a:lnSpc>
                  <a:spcPts val="2557"/>
                </a:lnSpc>
              </a:pPr>
              <a:r>
                <a:rPr lang="en-US" sz="1739" spc="255">
                  <a:solidFill>
                    <a:srgbClr val="000000"/>
                  </a:solidFill>
                  <a:latin typeface="Nunito Sans Expanded Medium"/>
                </a:rPr>
                <a:t>APPROACH 1</a:t>
              </a:r>
            </a:p>
          </p:txBody>
        </p:sp>
      </p:grpSp>
      <p:grpSp>
        <p:nvGrpSpPr>
          <p:cNvPr name="Group 14" id="14"/>
          <p:cNvGrpSpPr/>
          <p:nvPr/>
        </p:nvGrpSpPr>
        <p:grpSpPr>
          <a:xfrm rot="0">
            <a:off x="809625" y="4913454"/>
            <a:ext cx="897095" cy="874356"/>
            <a:chOff x="0" y="0"/>
            <a:chExt cx="286166" cy="278912"/>
          </a:xfrm>
        </p:grpSpPr>
        <p:sp>
          <p:nvSpPr>
            <p:cNvPr name="Freeform 15" id="15"/>
            <p:cNvSpPr/>
            <p:nvPr/>
          </p:nvSpPr>
          <p:spPr>
            <a:xfrm flipH="false" flipV="false" rot="0">
              <a:off x="0" y="0"/>
              <a:ext cx="286166" cy="278912"/>
            </a:xfrm>
            <a:custGeom>
              <a:avLst/>
              <a:gdLst/>
              <a:ahLst/>
              <a:cxnLst/>
              <a:rect r="r" b="b" t="t" l="l"/>
              <a:pathLst>
                <a:path h="278912" w="286166">
                  <a:moveTo>
                    <a:pt x="139456" y="0"/>
                  </a:moveTo>
                  <a:lnTo>
                    <a:pt x="146710" y="0"/>
                  </a:lnTo>
                  <a:cubicBezTo>
                    <a:pt x="183696" y="0"/>
                    <a:pt x="219167" y="14693"/>
                    <a:pt x="245320" y="40846"/>
                  </a:cubicBezTo>
                  <a:cubicBezTo>
                    <a:pt x="271473" y="66999"/>
                    <a:pt x="286166" y="102470"/>
                    <a:pt x="286166" y="139456"/>
                  </a:cubicBezTo>
                  <a:lnTo>
                    <a:pt x="286166" y="139456"/>
                  </a:lnTo>
                  <a:cubicBezTo>
                    <a:pt x="286166" y="176442"/>
                    <a:pt x="271473" y="211913"/>
                    <a:pt x="245320" y="238066"/>
                  </a:cubicBezTo>
                  <a:cubicBezTo>
                    <a:pt x="219167" y="264219"/>
                    <a:pt x="183696" y="278912"/>
                    <a:pt x="146710" y="278912"/>
                  </a:cubicBezTo>
                  <a:lnTo>
                    <a:pt x="139456" y="278912"/>
                  </a:lnTo>
                  <a:cubicBezTo>
                    <a:pt x="102470" y="278912"/>
                    <a:pt x="66999" y="264219"/>
                    <a:pt x="40846" y="238066"/>
                  </a:cubicBezTo>
                  <a:cubicBezTo>
                    <a:pt x="14693" y="211913"/>
                    <a:pt x="0" y="176442"/>
                    <a:pt x="0" y="139456"/>
                  </a:cubicBezTo>
                  <a:lnTo>
                    <a:pt x="0" y="139456"/>
                  </a:lnTo>
                  <a:cubicBezTo>
                    <a:pt x="0" y="102470"/>
                    <a:pt x="14693" y="66999"/>
                    <a:pt x="40846" y="40846"/>
                  </a:cubicBezTo>
                  <a:cubicBezTo>
                    <a:pt x="66999" y="14693"/>
                    <a:pt x="102470" y="0"/>
                    <a:pt x="139456" y="0"/>
                  </a:cubicBezTo>
                  <a:close/>
                </a:path>
              </a:pathLst>
            </a:custGeom>
            <a:solidFill>
              <a:srgbClr val="F1F1F1"/>
            </a:solidFill>
            <a:ln w="19050" cap="rnd">
              <a:solidFill>
                <a:srgbClr val="000000"/>
              </a:solidFill>
              <a:prstDash val="solid"/>
              <a:round/>
            </a:ln>
          </p:spPr>
        </p:sp>
        <p:sp>
          <p:nvSpPr>
            <p:cNvPr name="TextBox 16" id="16"/>
            <p:cNvSpPr txBox="true"/>
            <p:nvPr/>
          </p:nvSpPr>
          <p:spPr>
            <a:xfrm>
              <a:off x="0" y="-57150"/>
              <a:ext cx="286166" cy="336062"/>
            </a:xfrm>
            <a:prstGeom prst="rect">
              <a:avLst/>
            </a:prstGeom>
          </p:spPr>
          <p:txBody>
            <a:bodyPr anchor="ctr" rtlCol="false" tIns="38100" lIns="38100" bIns="38100" rIns="38100"/>
            <a:lstStyle/>
            <a:p>
              <a:pPr algn="ctr">
                <a:lnSpc>
                  <a:spcPts val="3145"/>
                </a:lnSpc>
              </a:pPr>
              <a:r>
                <a:rPr lang="en-US" sz="2139" spc="314">
                  <a:solidFill>
                    <a:srgbClr val="000000"/>
                  </a:solidFill>
                  <a:latin typeface="Nunito Sans Expanded Bold"/>
                </a:rPr>
                <a:t>2</a:t>
              </a:r>
            </a:p>
          </p:txBody>
        </p:sp>
      </p:grpSp>
      <p:grpSp>
        <p:nvGrpSpPr>
          <p:cNvPr name="Group 17" id="17"/>
          <p:cNvGrpSpPr/>
          <p:nvPr/>
        </p:nvGrpSpPr>
        <p:grpSpPr>
          <a:xfrm rot="0">
            <a:off x="1991530" y="6114511"/>
            <a:ext cx="6667500" cy="874356"/>
            <a:chOff x="0" y="0"/>
            <a:chExt cx="2126876" cy="278912"/>
          </a:xfrm>
        </p:grpSpPr>
        <p:sp>
          <p:nvSpPr>
            <p:cNvPr name="Freeform 18" id="18"/>
            <p:cNvSpPr/>
            <p:nvPr/>
          </p:nvSpPr>
          <p:spPr>
            <a:xfrm flipH="false" flipV="false" rot="0">
              <a:off x="0" y="0"/>
              <a:ext cx="2126876" cy="278912"/>
            </a:xfrm>
            <a:custGeom>
              <a:avLst/>
              <a:gdLst/>
              <a:ahLst/>
              <a:cxnLst/>
              <a:rect r="r" b="b" t="t" l="l"/>
              <a:pathLst>
                <a:path h="278912" w="2126876">
                  <a:moveTo>
                    <a:pt x="41801" y="0"/>
                  </a:moveTo>
                  <a:lnTo>
                    <a:pt x="2085075" y="0"/>
                  </a:lnTo>
                  <a:cubicBezTo>
                    <a:pt x="2096161" y="0"/>
                    <a:pt x="2106793" y="4404"/>
                    <a:pt x="2114633" y="12243"/>
                  </a:cubicBezTo>
                  <a:cubicBezTo>
                    <a:pt x="2122472" y="20083"/>
                    <a:pt x="2126876" y="30715"/>
                    <a:pt x="2126876" y="41801"/>
                  </a:cubicBezTo>
                  <a:lnTo>
                    <a:pt x="2126876" y="237111"/>
                  </a:lnTo>
                  <a:cubicBezTo>
                    <a:pt x="2126876" y="248197"/>
                    <a:pt x="2122472" y="258830"/>
                    <a:pt x="2114633" y="266669"/>
                  </a:cubicBezTo>
                  <a:cubicBezTo>
                    <a:pt x="2106793" y="274508"/>
                    <a:pt x="2096161" y="278912"/>
                    <a:pt x="2085075" y="278912"/>
                  </a:cubicBezTo>
                  <a:lnTo>
                    <a:pt x="41801" y="278912"/>
                  </a:lnTo>
                  <a:cubicBezTo>
                    <a:pt x="30715" y="278912"/>
                    <a:pt x="20083" y="274508"/>
                    <a:pt x="12243" y="266669"/>
                  </a:cubicBezTo>
                  <a:cubicBezTo>
                    <a:pt x="4404" y="258830"/>
                    <a:pt x="0" y="248197"/>
                    <a:pt x="0" y="237111"/>
                  </a:cubicBezTo>
                  <a:lnTo>
                    <a:pt x="0" y="41801"/>
                  </a:lnTo>
                  <a:cubicBezTo>
                    <a:pt x="0" y="30715"/>
                    <a:pt x="4404" y="20083"/>
                    <a:pt x="12243" y="12243"/>
                  </a:cubicBezTo>
                  <a:cubicBezTo>
                    <a:pt x="20083" y="4404"/>
                    <a:pt x="30715" y="0"/>
                    <a:pt x="41801" y="0"/>
                  </a:cubicBezTo>
                  <a:close/>
                </a:path>
              </a:pathLst>
            </a:custGeom>
            <a:solidFill>
              <a:srgbClr val="F1F1F1"/>
            </a:solidFill>
            <a:ln w="19050" cap="rnd">
              <a:solidFill>
                <a:srgbClr val="000000"/>
              </a:solidFill>
              <a:prstDash val="solid"/>
              <a:round/>
            </a:ln>
          </p:spPr>
        </p:sp>
        <p:sp>
          <p:nvSpPr>
            <p:cNvPr name="TextBox 19" id="19"/>
            <p:cNvSpPr txBox="true"/>
            <p:nvPr/>
          </p:nvSpPr>
          <p:spPr>
            <a:xfrm>
              <a:off x="0" y="-38100"/>
              <a:ext cx="2126876" cy="317012"/>
            </a:xfrm>
            <a:prstGeom prst="rect">
              <a:avLst/>
            </a:prstGeom>
          </p:spPr>
          <p:txBody>
            <a:bodyPr anchor="ctr" rtlCol="false" tIns="38100" lIns="38100" bIns="38100" rIns="38100"/>
            <a:lstStyle/>
            <a:p>
              <a:pPr algn="ctr">
                <a:lnSpc>
                  <a:spcPts val="2557"/>
                </a:lnSpc>
              </a:pPr>
              <a:r>
                <a:rPr lang="en-US" sz="1739" spc="255">
                  <a:solidFill>
                    <a:srgbClr val="000000"/>
                  </a:solidFill>
                  <a:latin typeface="Nunito Sans Expanded Medium"/>
                </a:rPr>
                <a:t>ARCHITECTURE</a:t>
              </a:r>
            </a:p>
          </p:txBody>
        </p:sp>
      </p:grpSp>
      <p:grpSp>
        <p:nvGrpSpPr>
          <p:cNvPr name="Group 20" id="20"/>
          <p:cNvGrpSpPr/>
          <p:nvPr/>
        </p:nvGrpSpPr>
        <p:grpSpPr>
          <a:xfrm rot="0">
            <a:off x="809625" y="6114511"/>
            <a:ext cx="897095" cy="874356"/>
            <a:chOff x="0" y="0"/>
            <a:chExt cx="286166" cy="278912"/>
          </a:xfrm>
        </p:grpSpPr>
        <p:sp>
          <p:nvSpPr>
            <p:cNvPr name="Freeform 21" id="21"/>
            <p:cNvSpPr/>
            <p:nvPr/>
          </p:nvSpPr>
          <p:spPr>
            <a:xfrm flipH="false" flipV="false" rot="0">
              <a:off x="0" y="0"/>
              <a:ext cx="286166" cy="278912"/>
            </a:xfrm>
            <a:custGeom>
              <a:avLst/>
              <a:gdLst/>
              <a:ahLst/>
              <a:cxnLst/>
              <a:rect r="r" b="b" t="t" l="l"/>
              <a:pathLst>
                <a:path h="278912" w="286166">
                  <a:moveTo>
                    <a:pt x="139456" y="0"/>
                  </a:moveTo>
                  <a:lnTo>
                    <a:pt x="146710" y="0"/>
                  </a:lnTo>
                  <a:cubicBezTo>
                    <a:pt x="183696" y="0"/>
                    <a:pt x="219167" y="14693"/>
                    <a:pt x="245320" y="40846"/>
                  </a:cubicBezTo>
                  <a:cubicBezTo>
                    <a:pt x="271473" y="66999"/>
                    <a:pt x="286166" y="102470"/>
                    <a:pt x="286166" y="139456"/>
                  </a:cubicBezTo>
                  <a:lnTo>
                    <a:pt x="286166" y="139456"/>
                  </a:lnTo>
                  <a:cubicBezTo>
                    <a:pt x="286166" y="176442"/>
                    <a:pt x="271473" y="211913"/>
                    <a:pt x="245320" y="238066"/>
                  </a:cubicBezTo>
                  <a:cubicBezTo>
                    <a:pt x="219167" y="264219"/>
                    <a:pt x="183696" y="278912"/>
                    <a:pt x="146710" y="278912"/>
                  </a:cubicBezTo>
                  <a:lnTo>
                    <a:pt x="139456" y="278912"/>
                  </a:lnTo>
                  <a:cubicBezTo>
                    <a:pt x="102470" y="278912"/>
                    <a:pt x="66999" y="264219"/>
                    <a:pt x="40846" y="238066"/>
                  </a:cubicBezTo>
                  <a:cubicBezTo>
                    <a:pt x="14693" y="211913"/>
                    <a:pt x="0" y="176442"/>
                    <a:pt x="0" y="139456"/>
                  </a:cubicBezTo>
                  <a:lnTo>
                    <a:pt x="0" y="139456"/>
                  </a:lnTo>
                  <a:cubicBezTo>
                    <a:pt x="0" y="102470"/>
                    <a:pt x="14693" y="66999"/>
                    <a:pt x="40846" y="40846"/>
                  </a:cubicBezTo>
                  <a:cubicBezTo>
                    <a:pt x="66999" y="14693"/>
                    <a:pt x="102470" y="0"/>
                    <a:pt x="139456" y="0"/>
                  </a:cubicBezTo>
                  <a:close/>
                </a:path>
              </a:pathLst>
            </a:custGeom>
            <a:solidFill>
              <a:srgbClr val="F1F1F1"/>
            </a:solidFill>
            <a:ln w="19050" cap="rnd">
              <a:solidFill>
                <a:srgbClr val="000000"/>
              </a:solidFill>
              <a:prstDash val="solid"/>
              <a:round/>
            </a:ln>
          </p:spPr>
        </p:sp>
        <p:sp>
          <p:nvSpPr>
            <p:cNvPr name="TextBox 22" id="22"/>
            <p:cNvSpPr txBox="true"/>
            <p:nvPr/>
          </p:nvSpPr>
          <p:spPr>
            <a:xfrm>
              <a:off x="0" y="-57150"/>
              <a:ext cx="286166" cy="336062"/>
            </a:xfrm>
            <a:prstGeom prst="rect">
              <a:avLst/>
            </a:prstGeom>
          </p:spPr>
          <p:txBody>
            <a:bodyPr anchor="ctr" rtlCol="false" tIns="38100" lIns="38100" bIns="38100" rIns="38100"/>
            <a:lstStyle/>
            <a:p>
              <a:pPr algn="ctr">
                <a:lnSpc>
                  <a:spcPts val="3145"/>
                </a:lnSpc>
              </a:pPr>
              <a:r>
                <a:rPr lang="en-US" sz="2139" spc="314">
                  <a:solidFill>
                    <a:srgbClr val="000000"/>
                  </a:solidFill>
                  <a:latin typeface="Nunito Sans Expanded Bold"/>
                </a:rPr>
                <a:t>3</a:t>
              </a:r>
            </a:p>
          </p:txBody>
        </p:sp>
      </p:grpSp>
      <p:grpSp>
        <p:nvGrpSpPr>
          <p:cNvPr name="Group 23" id="23"/>
          <p:cNvGrpSpPr/>
          <p:nvPr/>
        </p:nvGrpSpPr>
        <p:grpSpPr>
          <a:xfrm rot="0">
            <a:off x="1991530" y="7315568"/>
            <a:ext cx="6667500" cy="874356"/>
            <a:chOff x="0" y="0"/>
            <a:chExt cx="2126876" cy="278912"/>
          </a:xfrm>
        </p:grpSpPr>
        <p:sp>
          <p:nvSpPr>
            <p:cNvPr name="Freeform 24" id="24"/>
            <p:cNvSpPr/>
            <p:nvPr/>
          </p:nvSpPr>
          <p:spPr>
            <a:xfrm flipH="false" flipV="false" rot="0">
              <a:off x="0" y="0"/>
              <a:ext cx="2126876" cy="278912"/>
            </a:xfrm>
            <a:custGeom>
              <a:avLst/>
              <a:gdLst/>
              <a:ahLst/>
              <a:cxnLst/>
              <a:rect r="r" b="b" t="t" l="l"/>
              <a:pathLst>
                <a:path h="278912" w="2126876">
                  <a:moveTo>
                    <a:pt x="41801" y="0"/>
                  </a:moveTo>
                  <a:lnTo>
                    <a:pt x="2085075" y="0"/>
                  </a:lnTo>
                  <a:cubicBezTo>
                    <a:pt x="2096161" y="0"/>
                    <a:pt x="2106793" y="4404"/>
                    <a:pt x="2114633" y="12243"/>
                  </a:cubicBezTo>
                  <a:cubicBezTo>
                    <a:pt x="2122472" y="20083"/>
                    <a:pt x="2126876" y="30715"/>
                    <a:pt x="2126876" y="41801"/>
                  </a:cubicBezTo>
                  <a:lnTo>
                    <a:pt x="2126876" y="237111"/>
                  </a:lnTo>
                  <a:cubicBezTo>
                    <a:pt x="2126876" y="248197"/>
                    <a:pt x="2122472" y="258830"/>
                    <a:pt x="2114633" y="266669"/>
                  </a:cubicBezTo>
                  <a:cubicBezTo>
                    <a:pt x="2106793" y="274508"/>
                    <a:pt x="2096161" y="278912"/>
                    <a:pt x="2085075" y="278912"/>
                  </a:cubicBezTo>
                  <a:lnTo>
                    <a:pt x="41801" y="278912"/>
                  </a:lnTo>
                  <a:cubicBezTo>
                    <a:pt x="30715" y="278912"/>
                    <a:pt x="20083" y="274508"/>
                    <a:pt x="12243" y="266669"/>
                  </a:cubicBezTo>
                  <a:cubicBezTo>
                    <a:pt x="4404" y="258830"/>
                    <a:pt x="0" y="248197"/>
                    <a:pt x="0" y="237111"/>
                  </a:cubicBezTo>
                  <a:lnTo>
                    <a:pt x="0" y="41801"/>
                  </a:lnTo>
                  <a:cubicBezTo>
                    <a:pt x="0" y="30715"/>
                    <a:pt x="4404" y="20083"/>
                    <a:pt x="12243" y="12243"/>
                  </a:cubicBezTo>
                  <a:cubicBezTo>
                    <a:pt x="20083" y="4404"/>
                    <a:pt x="30715" y="0"/>
                    <a:pt x="41801" y="0"/>
                  </a:cubicBezTo>
                  <a:close/>
                </a:path>
              </a:pathLst>
            </a:custGeom>
            <a:solidFill>
              <a:srgbClr val="F1F1F1"/>
            </a:solidFill>
            <a:ln w="19050" cap="rnd">
              <a:solidFill>
                <a:srgbClr val="000000"/>
              </a:solidFill>
              <a:prstDash val="solid"/>
              <a:round/>
            </a:ln>
          </p:spPr>
        </p:sp>
        <p:sp>
          <p:nvSpPr>
            <p:cNvPr name="TextBox 25" id="25"/>
            <p:cNvSpPr txBox="true"/>
            <p:nvPr/>
          </p:nvSpPr>
          <p:spPr>
            <a:xfrm>
              <a:off x="0" y="-38100"/>
              <a:ext cx="2126876" cy="317012"/>
            </a:xfrm>
            <a:prstGeom prst="rect">
              <a:avLst/>
            </a:prstGeom>
          </p:spPr>
          <p:txBody>
            <a:bodyPr anchor="ctr" rtlCol="false" tIns="38100" lIns="38100" bIns="38100" rIns="38100"/>
            <a:lstStyle/>
            <a:p>
              <a:pPr algn="ctr">
                <a:lnSpc>
                  <a:spcPts val="2557"/>
                </a:lnSpc>
              </a:pPr>
              <a:r>
                <a:rPr lang="en-US" sz="1739" spc="255">
                  <a:solidFill>
                    <a:srgbClr val="000000"/>
                  </a:solidFill>
                  <a:latin typeface="Nunito Sans Expanded Medium"/>
                </a:rPr>
                <a:t>SEQUENCE GENERATION</a:t>
              </a:r>
            </a:p>
          </p:txBody>
        </p:sp>
      </p:grpSp>
      <p:grpSp>
        <p:nvGrpSpPr>
          <p:cNvPr name="Group 26" id="26"/>
          <p:cNvGrpSpPr/>
          <p:nvPr/>
        </p:nvGrpSpPr>
        <p:grpSpPr>
          <a:xfrm rot="0">
            <a:off x="809625" y="7315568"/>
            <a:ext cx="897095" cy="874356"/>
            <a:chOff x="0" y="0"/>
            <a:chExt cx="286166" cy="278912"/>
          </a:xfrm>
        </p:grpSpPr>
        <p:sp>
          <p:nvSpPr>
            <p:cNvPr name="Freeform 27" id="27"/>
            <p:cNvSpPr/>
            <p:nvPr/>
          </p:nvSpPr>
          <p:spPr>
            <a:xfrm flipH="false" flipV="false" rot="0">
              <a:off x="0" y="0"/>
              <a:ext cx="286166" cy="278912"/>
            </a:xfrm>
            <a:custGeom>
              <a:avLst/>
              <a:gdLst/>
              <a:ahLst/>
              <a:cxnLst/>
              <a:rect r="r" b="b" t="t" l="l"/>
              <a:pathLst>
                <a:path h="278912" w="286166">
                  <a:moveTo>
                    <a:pt x="139456" y="0"/>
                  </a:moveTo>
                  <a:lnTo>
                    <a:pt x="146710" y="0"/>
                  </a:lnTo>
                  <a:cubicBezTo>
                    <a:pt x="183696" y="0"/>
                    <a:pt x="219167" y="14693"/>
                    <a:pt x="245320" y="40846"/>
                  </a:cubicBezTo>
                  <a:cubicBezTo>
                    <a:pt x="271473" y="66999"/>
                    <a:pt x="286166" y="102470"/>
                    <a:pt x="286166" y="139456"/>
                  </a:cubicBezTo>
                  <a:lnTo>
                    <a:pt x="286166" y="139456"/>
                  </a:lnTo>
                  <a:cubicBezTo>
                    <a:pt x="286166" y="176442"/>
                    <a:pt x="271473" y="211913"/>
                    <a:pt x="245320" y="238066"/>
                  </a:cubicBezTo>
                  <a:cubicBezTo>
                    <a:pt x="219167" y="264219"/>
                    <a:pt x="183696" y="278912"/>
                    <a:pt x="146710" y="278912"/>
                  </a:cubicBezTo>
                  <a:lnTo>
                    <a:pt x="139456" y="278912"/>
                  </a:lnTo>
                  <a:cubicBezTo>
                    <a:pt x="102470" y="278912"/>
                    <a:pt x="66999" y="264219"/>
                    <a:pt x="40846" y="238066"/>
                  </a:cubicBezTo>
                  <a:cubicBezTo>
                    <a:pt x="14693" y="211913"/>
                    <a:pt x="0" y="176442"/>
                    <a:pt x="0" y="139456"/>
                  </a:cubicBezTo>
                  <a:lnTo>
                    <a:pt x="0" y="139456"/>
                  </a:lnTo>
                  <a:cubicBezTo>
                    <a:pt x="0" y="102470"/>
                    <a:pt x="14693" y="66999"/>
                    <a:pt x="40846" y="40846"/>
                  </a:cubicBezTo>
                  <a:cubicBezTo>
                    <a:pt x="66999" y="14693"/>
                    <a:pt x="102470" y="0"/>
                    <a:pt x="139456" y="0"/>
                  </a:cubicBezTo>
                  <a:close/>
                </a:path>
              </a:pathLst>
            </a:custGeom>
            <a:solidFill>
              <a:srgbClr val="F1F1F1"/>
            </a:solidFill>
            <a:ln w="19050" cap="rnd">
              <a:solidFill>
                <a:srgbClr val="000000"/>
              </a:solidFill>
              <a:prstDash val="solid"/>
              <a:round/>
            </a:ln>
          </p:spPr>
        </p:sp>
        <p:sp>
          <p:nvSpPr>
            <p:cNvPr name="TextBox 28" id="28"/>
            <p:cNvSpPr txBox="true"/>
            <p:nvPr/>
          </p:nvSpPr>
          <p:spPr>
            <a:xfrm>
              <a:off x="0" y="-57150"/>
              <a:ext cx="286166" cy="336062"/>
            </a:xfrm>
            <a:prstGeom prst="rect">
              <a:avLst/>
            </a:prstGeom>
          </p:spPr>
          <p:txBody>
            <a:bodyPr anchor="ctr" rtlCol="false" tIns="38100" lIns="38100" bIns="38100" rIns="38100"/>
            <a:lstStyle/>
            <a:p>
              <a:pPr algn="ctr">
                <a:lnSpc>
                  <a:spcPts val="3145"/>
                </a:lnSpc>
              </a:pPr>
              <a:r>
                <a:rPr lang="en-US" sz="2139" spc="314">
                  <a:solidFill>
                    <a:srgbClr val="000000"/>
                  </a:solidFill>
                  <a:latin typeface="Nunito Sans Expanded Bold"/>
                </a:rPr>
                <a:t>4</a:t>
              </a:r>
            </a:p>
          </p:txBody>
        </p:sp>
      </p:grpSp>
      <p:grpSp>
        <p:nvGrpSpPr>
          <p:cNvPr name="Group 29" id="29"/>
          <p:cNvGrpSpPr/>
          <p:nvPr/>
        </p:nvGrpSpPr>
        <p:grpSpPr>
          <a:xfrm rot="0">
            <a:off x="9606624" y="3712397"/>
            <a:ext cx="897095" cy="874356"/>
            <a:chOff x="0" y="0"/>
            <a:chExt cx="286166" cy="278912"/>
          </a:xfrm>
        </p:grpSpPr>
        <p:sp>
          <p:nvSpPr>
            <p:cNvPr name="Freeform 30" id="30"/>
            <p:cNvSpPr/>
            <p:nvPr/>
          </p:nvSpPr>
          <p:spPr>
            <a:xfrm flipH="false" flipV="false" rot="0">
              <a:off x="0" y="0"/>
              <a:ext cx="286166" cy="278912"/>
            </a:xfrm>
            <a:custGeom>
              <a:avLst/>
              <a:gdLst/>
              <a:ahLst/>
              <a:cxnLst/>
              <a:rect r="r" b="b" t="t" l="l"/>
              <a:pathLst>
                <a:path h="278912" w="286166">
                  <a:moveTo>
                    <a:pt x="139456" y="0"/>
                  </a:moveTo>
                  <a:lnTo>
                    <a:pt x="146710" y="0"/>
                  </a:lnTo>
                  <a:cubicBezTo>
                    <a:pt x="183696" y="0"/>
                    <a:pt x="219167" y="14693"/>
                    <a:pt x="245320" y="40846"/>
                  </a:cubicBezTo>
                  <a:cubicBezTo>
                    <a:pt x="271473" y="66999"/>
                    <a:pt x="286166" y="102470"/>
                    <a:pt x="286166" y="139456"/>
                  </a:cubicBezTo>
                  <a:lnTo>
                    <a:pt x="286166" y="139456"/>
                  </a:lnTo>
                  <a:cubicBezTo>
                    <a:pt x="286166" y="176442"/>
                    <a:pt x="271473" y="211913"/>
                    <a:pt x="245320" y="238066"/>
                  </a:cubicBezTo>
                  <a:cubicBezTo>
                    <a:pt x="219167" y="264219"/>
                    <a:pt x="183696" y="278912"/>
                    <a:pt x="146710" y="278912"/>
                  </a:cubicBezTo>
                  <a:lnTo>
                    <a:pt x="139456" y="278912"/>
                  </a:lnTo>
                  <a:cubicBezTo>
                    <a:pt x="102470" y="278912"/>
                    <a:pt x="66999" y="264219"/>
                    <a:pt x="40846" y="238066"/>
                  </a:cubicBezTo>
                  <a:cubicBezTo>
                    <a:pt x="14693" y="211913"/>
                    <a:pt x="0" y="176442"/>
                    <a:pt x="0" y="139456"/>
                  </a:cubicBezTo>
                  <a:lnTo>
                    <a:pt x="0" y="139456"/>
                  </a:lnTo>
                  <a:cubicBezTo>
                    <a:pt x="0" y="102470"/>
                    <a:pt x="14693" y="66999"/>
                    <a:pt x="40846" y="40846"/>
                  </a:cubicBezTo>
                  <a:cubicBezTo>
                    <a:pt x="66999" y="14693"/>
                    <a:pt x="102470" y="0"/>
                    <a:pt x="139456" y="0"/>
                  </a:cubicBezTo>
                  <a:close/>
                </a:path>
              </a:pathLst>
            </a:custGeom>
            <a:solidFill>
              <a:srgbClr val="F1F1F1"/>
            </a:solidFill>
            <a:ln w="19050" cap="rnd">
              <a:solidFill>
                <a:srgbClr val="000000"/>
              </a:solidFill>
              <a:prstDash val="solid"/>
              <a:round/>
            </a:ln>
          </p:spPr>
        </p:sp>
        <p:sp>
          <p:nvSpPr>
            <p:cNvPr name="TextBox 31" id="31"/>
            <p:cNvSpPr txBox="true"/>
            <p:nvPr/>
          </p:nvSpPr>
          <p:spPr>
            <a:xfrm>
              <a:off x="0" y="-57150"/>
              <a:ext cx="286166" cy="336062"/>
            </a:xfrm>
            <a:prstGeom prst="rect">
              <a:avLst/>
            </a:prstGeom>
          </p:spPr>
          <p:txBody>
            <a:bodyPr anchor="ctr" rtlCol="false" tIns="38100" lIns="38100" bIns="38100" rIns="38100"/>
            <a:lstStyle/>
            <a:p>
              <a:pPr algn="ctr">
                <a:lnSpc>
                  <a:spcPts val="3145"/>
                </a:lnSpc>
              </a:pPr>
              <a:r>
                <a:rPr lang="en-US" sz="2139" spc="314">
                  <a:solidFill>
                    <a:srgbClr val="000000"/>
                  </a:solidFill>
                  <a:latin typeface="Nunito Sans Expanded Bold"/>
                </a:rPr>
                <a:t>5</a:t>
              </a:r>
            </a:p>
          </p:txBody>
        </p:sp>
      </p:grpSp>
      <p:grpSp>
        <p:nvGrpSpPr>
          <p:cNvPr name="Group 32" id="32"/>
          <p:cNvGrpSpPr/>
          <p:nvPr/>
        </p:nvGrpSpPr>
        <p:grpSpPr>
          <a:xfrm rot="0">
            <a:off x="10789468" y="3712397"/>
            <a:ext cx="6667500" cy="874356"/>
            <a:chOff x="0" y="0"/>
            <a:chExt cx="2126876" cy="278912"/>
          </a:xfrm>
        </p:grpSpPr>
        <p:sp>
          <p:nvSpPr>
            <p:cNvPr name="Freeform 33" id="33"/>
            <p:cNvSpPr/>
            <p:nvPr/>
          </p:nvSpPr>
          <p:spPr>
            <a:xfrm flipH="false" flipV="false" rot="0">
              <a:off x="0" y="0"/>
              <a:ext cx="2126876" cy="278912"/>
            </a:xfrm>
            <a:custGeom>
              <a:avLst/>
              <a:gdLst/>
              <a:ahLst/>
              <a:cxnLst/>
              <a:rect r="r" b="b" t="t" l="l"/>
              <a:pathLst>
                <a:path h="278912" w="2126876">
                  <a:moveTo>
                    <a:pt x="41801" y="0"/>
                  </a:moveTo>
                  <a:lnTo>
                    <a:pt x="2085075" y="0"/>
                  </a:lnTo>
                  <a:cubicBezTo>
                    <a:pt x="2096161" y="0"/>
                    <a:pt x="2106793" y="4404"/>
                    <a:pt x="2114633" y="12243"/>
                  </a:cubicBezTo>
                  <a:cubicBezTo>
                    <a:pt x="2122472" y="20083"/>
                    <a:pt x="2126876" y="30715"/>
                    <a:pt x="2126876" y="41801"/>
                  </a:cubicBezTo>
                  <a:lnTo>
                    <a:pt x="2126876" y="237111"/>
                  </a:lnTo>
                  <a:cubicBezTo>
                    <a:pt x="2126876" y="248197"/>
                    <a:pt x="2122472" y="258830"/>
                    <a:pt x="2114633" y="266669"/>
                  </a:cubicBezTo>
                  <a:cubicBezTo>
                    <a:pt x="2106793" y="274508"/>
                    <a:pt x="2096161" y="278912"/>
                    <a:pt x="2085075" y="278912"/>
                  </a:cubicBezTo>
                  <a:lnTo>
                    <a:pt x="41801" y="278912"/>
                  </a:lnTo>
                  <a:cubicBezTo>
                    <a:pt x="30715" y="278912"/>
                    <a:pt x="20083" y="274508"/>
                    <a:pt x="12243" y="266669"/>
                  </a:cubicBezTo>
                  <a:cubicBezTo>
                    <a:pt x="4404" y="258830"/>
                    <a:pt x="0" y="248197"/>
                    <a:pt x="0" y="237111"/>
                  </a:cubicBezTo>
                  <a:lnTo>
                    <a:pt x="0" y="41801"/>
                  </a:lnTo>
                  <a:cubicBezTo>
                    <a:pt x="0" y="30715"/>
                    <a:pt x="4404" y="20083"/>
                    <a:pt x="12243" y="12243"/>
                  </a:cubicBezTo>
                  <a:cubicBezTo>
                    <a:pt x="20083" y="4404"/>
                    <a:pt x="30715" y="0"/>
                    <a:pt x="41801" y="0"/>
                  </a:cubicBezTo>
                  <a:close/>
                </a:path>
              </a:pathLst>
            </a:custGeom>
            <a:solidFill>
              <a:srgbClr val="F1F1F1"/>
            </a:solidFill>
            <a:ln w="19050" cap="rnd">
              <a:solidFill>
                <a:srgbClr val="000000"/>
              </a:solidFill>
              <a:prstDash val="solid"/>
              <a:round/>
            </a:ln>
          </p:spPr>
        </p:sp>
        <p:sp>
          <p:nvSpPr>
            <p:cNvPr name="TextBox 34" id="34"/>
            <p:cNvSpPr txBox="true"/>
            <p:nvPr/>
          </p:nvSpPr>
          <p:spPr>
            <a:xfrm>
              <a:off x="0" y="-38100"/>
              <a:ext cx="2126876" cy="317012"/>
            </a:xfrm>
            <a:prstGeom prst="rect">
              <a:avLst/>
            </a:prstGeom>
          </p:spPr>
          <p:txBody>
            <a:bodyPr anchor="ctr" rtlCol="false" tIns="38100" lIns="38100" bIns="38100" rIns="38100"/>
            <a:lstStyle/>
            <a:p>
              <a:pPr algn="ctr">
                <a:lnSpc>
                  <a:spcPts val="2557"/>
                </a:lnSpc>
              </a:pPr>
              <a:r>
                <a:rPr lang="en-US" sz="1739" spc="255">
                  <a:solidFill>
                    <a:srgbClr val="000000"/>
                  </a:solidFill>
                  <a:latin typeface="Nunito Sans Expanded Medium"/>
                </a:rPr>
                <a:t>OUTPUT EVALUATION</a:t>
              </a:r>
            </a:p>
          </p:txBody>
        </p:sp>
      </p:grpSp>
      <p:grpSp>
        <p:nvGrpSpPr>
          <p:cNvPr name="Group 35" id="35"/>
          <p:cNvGrpSpPr/>
          <p:nvPr/>
        </p:nvGrpSpPr>
        <p:grpSpPr>
          <a:xfrm rot="0">
            <a:off x="9606624" y="4913454"/>
            <a:ext cx="897095" cy="874356"/>
            <a:chOff x="0" y="0"/>
            <a:chExt cx="286166" cy="278912"/>
          </a:xfrm>
        </p:grpSpPr>
        <p:sp>
          <p:nvSpPr>
            <p:cNvPr name="Freeform 36" id="36"/>
            <p:cNvSpPr/>
            <p:nvPr/>
          </p:nvSpPr>
          <p:spPr>
            <a:xfrm flipH="false" flipV="false" rot="0">
              <a:off x="0" y="0"/>
              <a:ext cx="286166" cy="278912"/>
            </a:xfrm>
            <a:custGeom>
              <a:avLst/>
              <a:gdLst/>
              <a:ahLst/>
              <a:cxnLst/>
              <a:rect r="r" b="b" t="t" l="l"/>
              <a:pathLst>
                <a:path h="278912" w="286166">
                  <a:moveTo>
                    <a:pt x="139456" y="0"/>
                  </a:moveTo>
                  <a:lnTo>
                    <a:pt x="146710" y="0"/>
                  </a:lnTo>
                  <a:cubicBezTo>
                    <a:pt x="183696" y="0"/>
                    <a:pt x="219167" y="14693"/>
                    <a:pt x="245320" y="40846"/>
                  </a:cubicBezTo>
                  <a:cubicBezTo>
                    <a:pt x="271473" y="66999"/>
                    <a:pt x="286166" y="102470"/>
                    <a:pt x="286166" y="139456"/>
                  </a:cubicBezTo>
                  <a:lnTo>
                    <a:pt x="286166" y="139456"/>
                  </a:lnTo>
                  <a:cubicBezTo>
                    <a:pt x="286166" y="176442"/>
                    <a:pt x="271473" y="211913"/>
                    <a:pt x="245320" y="238066"/>
                  </a:cubicBezTo>
                  <a:cubicBezTo>
                    <a:pt x="219167" y="264219"/>
                    <a:pt x="183696" y="278912"/>
                    <a:pt x="146710" y="278912"/>
                  </a:cubicBezTo>
                  <a:lnTo>
                    <a:pt x="139456" y="278912"/>
                  </a:lnTo>
                  <a:cubicBezTo>
                    <a:pt x="102470" y="278912"/>
                    <a:pt x="66999" y="264219"/>
                    <a:pt x="40846" y="238066"/>
                  </a:cubicBezTo>
                  <a:cubicBezTo>
                    <a:pt x="14693" y="211913"/>
                    <a:pt x="0" y="176442"/>
                    <a:pt x="0" y="139456"/>
                  </a:cubicBezTo>
                  <a:lnTo>
                    <a:pt x="0" y="139456"/>
                  </a:lnTo>
                  <a:cubicBezTo>
                    <a:pt x="0" y="102470"/>
                    <a:pt x="14693" y="66999"/>
                    <a:pt x="40846" y="40846"/>
                  </a:cubicBezTo>
                  <a:cubicBezTo>
                    <a:pt x="66999" y="14693"/>
                    <a:pt x="102470" y="0"/>
                    <a:pt x="139456" y="0"/>
                  </a:cubicBezTo>
                  <a:close/>
                </a:path>
              </a:pathLst>
            </a:custGeom>
            <a:solidFill>
              <a:srgbClr val="F1F1F1"/>
            </a:solidFill>
            <a:ln w="19050" cap="rnd">
              <a:solidFill>
                <a:srgbClr val="000000"/>
              </a:solidFill>
              <a:prstDash val="solid"/>
              <a:round/>
            </a:ln>
          </p:spPr>
        </p:sp>
        <p:sp>
          <p:nvSpPr>
            <p:cNvPr name="TextBox 37" id="37"/>
            <p:cNvSpPr txBox="true"/>
            <p:nvPr/>
          </p:nvSpPr>
          <p:spPr>
            <a:xfrm>
              <a:off x="0" y="-57150"/>
              <a:ext cx="286166" cy="336062"/>
            </a:xfrm>
            <a:prstGeom prst="rect">
              <a:avLst/>
            </a:prstGeom>
          </p:spPr>
          <p:txBody>
            <a:bodyPr anchor="ctr" rtlCol="false" tIns="38100" lIns="38100" bIns="38100" rIns="38100"/>
            <a:lstStyle/>
            <a:p>
              <a:pPr algn="ctr">
                <a:lnSpc>
                  <a:spcPts val="3145"/>
                </a:lnSpc>
              </a:pPr>
              <a:r>
                <a:rPr lang="en-US" sz="2139" spc="314">
                  <a:solidFill>
                    <a:srgbClr val="000000"/>
                  </a:solidFill>
                  <a:latin typeface="Nunito Sans Expanded Bold"/>
                </a:rPr>
                <a:t>6</a:t>
              </a:r>
            </a:p>
          </p:txBody>
        </p:sp>
      </p:grpSp>
      <p:grpSp>
        <p:nvGrpSpPr>
          <p:cNvPr name="Group 38" id="38"/>
          <p:cNvGrpSpPr/>
          <p:nvPr/>
        </p:nvGrpSpPr>
        <p:grpSpPr>
          <a:xfrm rot="0">
            <a:off x="10789468" y="4913454"/>
            <a:ext cx="6667500" cy="874356"/>
            <a:chOff x="0" y="0"/>
            <a:chExt cx="2126876" cy="278912"/>
          </a:xfrm>
        </p:grpSpPr>
        <p:sp>
          <p:nvSpPr>
            <p:cNvPr name="Freeform 39" id="39"/>
            <p:cNvSpPr/>
            <p:nvPr/>
          </p:nvSpPr>
          <p:spPr>
            <a:xfrm flipH="false" flipV="false" rot="0">
              <a:off x="0" y="0"/>
              <a:ext cx="2126876" cy="278912"/>
            </a:xfrm>
            <a:custGeom>
              <a:avLst/>
              <a:gdLst/>
              <a:ahLst/>
              <a:cxnLst/>
              <a:rect r="r" b="b" t="t" l="l"/>
              <a:pathLst>
                <a:path h="278912" w="2126876">
                  <a:moveTo>
                    <a:pt x="41801" y="0"/>
                  </a:moveTo>
                  <a:lnTo>
                    <a:pt x="2085075" y="0"/>
                  </a:lnTo>
                  <a:cubicBezTo>
                    <a:pt x="2096161" y="0"/>
                    <a:pt x="2106793" y="4404"/>
                    <a:pt x="2114633" y="12243"/>
                  </a:cubicBezTo>
                  <a:cubicBezTo>
                    <a:pt x="2122472" y="20083"/>
                    <a:pt x="2126876" y="30715"/>
                    <a:pt x="2126876" y="41801"/>
                  </a:cubicBezTo>
                  <a:lnTo>
                    <a:pt x="2126876" y="237111"/>
                  </a:lnTo>
                  <a:cubicBezTo>
                    <a:pt x="2126876" y="248197"/>
                    <a:pt x="2122472" y="258830"/>
                    <a:pt x="2114633" y="266669"/>
                  </a:cubicBezTo>
                  <a:cubicBezTo>
                    <a:pt x="2106793" y="274508"/>
                    <a:pt x="2096161" y="278912"/>
                    <a:pt x="2085075" y="278912"/>
                  </a:cubicBezTo>
                  <a:lnTo>
                    <a:pt x="41801" y="278912"/>
                  </a:lnTo>
                  <a:cubicBezTo>
                    <a:pt x="30715" y="278912"/>
                    <a:pt x="20083" y="274508"/>
                    <a:pt x="12243" y="266669"/>
                  </a:cubicBezTo>
                  <a:cubicBezTo>
                    <a:pt x="4404" y="258830"/>
                    <a:pt x="0" y="248197"/>
                    <a:pt x="0" y="237111"/>
                  </a:cubicBezTo>
                  <a:lnTo>
                    <a:pt x="0" y="41801"/>
                  </a:lnTo>
                  <a:cubicBezTo>
                    <a:pt x="0" y="30715"/>
                    <a:pt x="4404" y="20083"/>
                    <a:pt x="12243" y="12243"/>
                  </a:cubicBezTo>
                  <a:cubicBezTo>
                    <a:pt x="20083" y="4404"/>
                    <a:pt x="30715" y="0"/>
                    <a:pt x="41801" y="0"/>
                  </a:cubicBezTo>
                  <a:close/>
                </a:path>
              </a:pathLst>
            </a:custGeom>
            <a:solidFill>
              <a:srgbClr val="F1F1F1"/>
            </a:solidFill>
            <a:ln w="19050" cap="rnd">
              <a:solidFill>
                <a:srgbClr val="000000"/>
              </a:solidFill>
              <a:prstDash val="solid"/>
              <a:round/>
            </a:ln>
          </p:spPr>
        </p:sp>
        <p:sp>
          <p:nvSpPr>
            <p:cNvPr name="TextBox 40" id="40"/>
            <p:cNvSpPr txBox="true"/>
            <p:nvPr/>
          </p:nvSpPr>
          <p:spPr>
            <a:xfrm>
              <a:off x="0" y="-38100"/>
              <a:ext cx="2126876" cy="317012"/>
            </a:xfrm>
            <a:prstGeom prst="rect">
              <a:avLst/>
            </a:prstGeom>
          </p:spPr>
          <p:txBody>
            <a:bodyPr anchor="ctr" rtlCol="false" tIns="38100" lIns="38100" bIns="38100" rIns="38100"/>
            <a:lstStyle/>
            <a:p>
              <a:pPr algn="ctr" marL="0" indent="0" lvl="0">
                <a:lnSpc>
                  <a:spcPts val="2557"/>
                </a:lnSpc>
                <a:spcBef>
                  <a:spcPct val="0"/>
                </a:spcBef>
              </a:pPr>
              <a:r>
                <a:rPr lang="en-US" sz="1739" spc="255">
                  <a:solidFill>
                    <a:srgbClr val="000000"/>
                  </a:solidFill>
                  <a:latin typeface="Nunito Sans Expanded Medium"/>
                </a:rPr>
                <a:t>ONGOING RESEARCH</a:t>
              </a:r>
            </a:p>
          </p:txBody>
        </p:sp>
      </p:grpSp>
      <p:grpSp>
        <p:nvGrpSpPr>
          <p:cNvPr name="Group 41" id="41"/>
          <p:cNvGrpSpPr/>
          <p:nvPr/>
        </p:nvGrpSpPr>
        <p:grpSpPr>
          <a:xfrm rot="0">
            <a:off x="9606624" y="6114511"/>
            <a:ext cx="897095" cy="874356"/>
            <a:chOff x="0" y="0"/>
            <a:chExt cx="286166" cy="278912"/>
          </a:xfrm>
        </p:grpSpPr>
        <p:sp>
          <p:nvSpPr>
            <p:cNvPr name="Freeform 42" id="42"/>
            <p:cNvSpPr/>
            <p:nvPr/>
          </p:nvSpPr>
          <p:spPr>
            <a:xfrm flipH="false" flipV="false" rot="0">
              <a:off x="0" y="0"/>
              <a:ext cx="286166" cy="278912"/>
            </a:xfrm>
            <a:custGeom>
              <a:avLst/>
              <a:gdLst/>
              <a:ahLst/>
              <a:cxnLst/>
              <a:rect r="r" b="b" t="t" l="l"/>
              <a:pathLst>
                <a:path h="278912" w="286166">
                  <a:moveTo>
                    <a:pt x="139456" y="0"/>
                  </a:moveTo>
                  <a:lnTo>
                    <a:pt x="146710" y="0"/>
                  </a:lnTo>
                  <a:cubicBezTo>
                    <a:pt x="183696" y="0"/>
                    <a:pt x="219167" y="14693"/>
                    <a:pt x="245320" y="40846"/>
                  </a:cubicBezTo>
                  <a:cubicBezTo>
                    <a:pt x="271473" y="66999"/>
                    <a:pt x="286166" y="102470"/>
                    <a:pt x="286166" y="139456"/>
                  </a:cubicBezTo>
                  <a:lnTo>
                    <a:pt x="286166" y="139456"/>
                  </a:lnTo>
                  <a:cubicBezTo>
                    <a:pt x="286166" y="176442"/>
                    <a:pt x="271473" y="211913"/>
                    <a:pt x="245320" y="238066"/>
                  </a:cubicBezTo>
                  <a:cubicBezTo>
                    <a:pt x="219167" y="264219"/>
                    <a:pt x="183696" y="278912"/>
                    <a:pt x="146710" y="278912"/>
                  </a:cubicBezTo>
                  <a:lnTo>
                    <a:pt x="139456" y="278912"/>
                  </a:lnTo>
                  <a:cubicBezTo>
                    <a:pt x="102470" y="278912"/>
                    <a:pt x="66999" y="264219"/>
                    <a:pt x="40846" y="238066"/>
                  </a:cubicBezTo>
                  <a:cubicBezTo>
                    <a:pt x="14693" y="211913"/>
                    <a:pt x="0" y="176442"/>
                    <a:pt x="0" y="139456"/>
                  </a:cubicBezTo>
                  <a:lnTo>
                    <a:pt x="0" y="139456"/>
                  </a:lnTo>
                  <a:cubicBezTo>
                    <a:pt x="0" y="102470"/>
                    <a:pt x="14693" y="66999"/>
                    <a:pt x="40846" y="40846"/>
                  </a:cubicBezTo>
                  <a:cubicBezTo>
                    <a:pt x="66999" y="14693"/>
                    <a:pt x="102470" y="0"/>
                    <a:pt x="139456" y="0"/>
                  </a:cubicBezTo>
                  <a:close/>
                </a:path>
              </a:pathLst>
            </a:custGeom>
            <a:solidFill>
              <a:srgbClr val="F1F1F1"/>
            </a:solidFill>
            <a:ln w="19050" cap="rnd">
              <a:solidFill>
                <a:srgbClr val="000000"/>
              </a:solidFill>
              <a:prstDash val="solid"/>
              <a:round/>
            </a:ln>
          </p:spPr>
        </p:sp>
        <p:sp>
          <p:nvSpPr>
            <p:cNvPr name="TextBox 43" id="43"/>
            <p:cNvSpPr txBox="true"/>
            <p:nvPr/>
          </p:nvSpPr>
          <p:spPr>
            <a:xfrm>
              <a:off x="0" y="-57150"/>
              <a:ext cx="286166" cy="336062"/>
            </a:xfrm>
            <a:prstGeom prst="rect">
              <a:avLst/>
            </a:prstGeom>
          </p:spPr>
          <p:txBody>
            <a:bodyPr anchor="ctr" rtlCol="false" tIns="38100" lIns="38100" bIns="38100" rIns="38100"/>
            <a:lstStyle/>
            <a:p>
              <a:pPr algn="ctr">
                <a:lnSpc>
                  <a:spcPts val="3145"/>
                </a:lnSpc>
              </a:pPr>
              <a:r>
                <a:rPr lang="en-US" sz="2139" spc="314">
                  <a:solidFill>
                    <a:srgbClr val="000000"/>
                  </a:solidFill>
                  <a:latin typeface="Nunito Sans Expanded Bold"/>
                </a:rPr>
                <a:t>7</a:t>
              </a:r>
            </a:p>
          </p:txBody>
        </p:sp>
      </p:grpSp>
      <p:grpSp>
        <p:nvGrpSpPr>
          <p:cNvPr name="Group 44" id="44"/>
          <p:cNvGrpSpPr/>
          <p:nvPr/>
        </p:nvGrpSpPr>
        <p:grpSpPr>
          <a:xfrm rot="0">
            <a:off x="10789468" y="6114511"/>
            <a:ext cx="6667500" cy="874356"/>
            <a:chOff x="0" y="0"/>
            <a:chExt cx="2126876" cy="278912"/>
          </a:xfrm>
        </p:grpSpPr>
        <p:sp>
          <p:nvSpPr>
            <p:cNvPr name="Freeform 45" id="45"/>
            <p:cNvSpPr/>
            <p:nvPr/>
          </p:nvSpPr>
          <p:spPr>
            <a:xfrm flipH="false" flipV="false" rot="0">
              <a:off x="0" y="0"/>
              <a:ext cx="2126876" cy="278912"/>
            </a:xfrm>
            <a:custGeom>
              <a:avLst/>
              <a:gdLst/>
              <a:ahLst/>
              <a:cxnLst/>
              <a:rect r="r" b="b" t="t" l="l"/>
              <a:pathLst>
                <a:path h="278912" w="2126876">
                  <a:moveTo>
                    <a:pt x="41801" y="0"/>
                  </a:moveTo>
                  <a:lnTo>
                    <a:pt x="2085075" y="0"/>
                  </a:lnTo>
                  <a:cubicBezTo>
                    <a:pt x="2096161" y="0"/>
                    <a:pt x="2106793" y="4404"/>
                    <a:pt x="2114633" y="12243"/>
                  </a:cubicBezTo>
                  <a:cubicBezTo>
                    <a:pt x="2122472" y="20083"/>
                    <a:pt x="2126876" y="30715"/>
                    <a:pt x="2126876" y="41801"/>
                  </a:cubicBezTo>
                  <a:lnTo>
                    <a:pt x="2126876" y="237111"/>
                  </a:lnTo>
                  <a:cubicBezTo>
                    <a:pt x="2126876" y="248197"/>
                    <a:pt x="2122472" y="258830"/>
                    <a:pt x="2114633" y="266669"/>
                  </a:cubicBezTo>
                  <a:cubicBezTo>
                    <a:pt x="2106793" y="274508"/>
                    <a:pt x="2096161" y="278912"/>
                    <a:pt x="2085075" y="278912"/>
                  </a:cubicBezTo>
                  <a:lnTo>
                    <a:pt x="41801" y="278912"/>
                  </a:lnTo>
                  <a:cubicBezTo>
                    <a:pt x="30715" y="278912"/>
                    <a:pt x="20083" y="274508"/>
                    <a:pt x="12243" y="266669"/>
                  </a:cubicBezTo>
                  <a:cubicBezTo>
                    <a:pt x="4404" y="258830"/>
                    <a:pt x="0" y="248197"/>
                    <a:pt x="0" y="237111"/>
                  </a:cubicBezTo>
                  <a:lnTo>
                    <a:pt x="0" y="41801"/>
                  </a:lnTo>
                  <a:cubicBezTo>
                    <a:pt x="0" y="30715"/>
                    <a:pt x="4404" y="20083"/>
                    <a:pt x="12243" y="12243"/>
                  </a:cubicBezTo>
                  <a:cubicBezTo>
                    <a:pt x="20083" y="4404"/>
                    <a:pt x="30715" y="0"/>
                    <a:pt x="41801" y="0"/>
                  </a:cubicBezTo>
                  <a:close/>
                </a:path>
              </a:pathLst>
            </a:custGeom>
            <a:solidFill>
              <a:srgbClr val="F1F1F1"/>
            </a:solidFill>
            <a:ln w="19050" cap="rnd">
              <a:solidFill>
                <a:srgbClr val="000000"/>
              </a:solidFill>
              <a:prstDash val="solid"/>
              <a:round/>
            </a:ln>
          </p:spPr>
        </p:sp>
        <p:sp>
          <p:nvSpPr>
            <p:cNvPr name="TextBox 46" id="46"/>
            <p:cNvSpPr txBox="true"/>
            <p:nvPr/>
          </p:nvSpPr>
          <p:spPr>
            <a:xfrm>
              <a:off x="0" y="-38100"/>
              <a:ext cx="2126876" cy="317012"/>
            </a:xfrm>
            <a:prstGeom prst="rect">
              <a:avLst/>
            </a:prstGeom>
          </p:spPr>
          <p:txBody>
            <a:bodyPr anchor="ctr" rtlCol="false" tIns="38100" lIns="38100" bIns="38100" rIns="38100"/>
            <a:lstStyle/>
            <a:p>
              <a:pPr algn="ctr">
                <a:lnSpc>
                  <a:spcPts val="2557"/>
                </a:lnSpc>
              </a:pPr>
              <a:r>
                <a:rPr lang="en-US" sz="1739" spc="255">
                  <a:solidFill>
                    <a:srgbClr val="000000"/>
                  </a:solidFill>
                  <a:latin typeface="Nunito Sans Expanded Medium"/>
                </a:rPr>
                <a:t>APPROACH 2</a:t>
              </a:r>
            </a:p>
          </p:txBody>
        </p:sp>
      </p:grpSp>
      <p:grpSp>
        <p:nvGrpSpPr>
          <p:cNvPr name="Group 47" id="47"/>
          <p:cNvGrpSpPr/>
          <p:nvPr/>
        </p:nvGrpSpPr>
        <p:grpSpPr>
          <a:xfrm rot="0">
            <a:off x="9606624" y="7315568"/>
            <a:ext cx="897095" cy="874356"/>
            <a:chOff x="0" y="0"/>
            <a:chExt cx="286166" cy="278912"/>
          </a:xfrm>
        </p:grpSpPr>
        <p:sp>
          <p:nvSpPr>
            <p:cNvPr name="Freeform 48" id="48"/>
            <p:cNvSpPr/>
            <p:nvPr/>
          </p:nvSpPr>
          <p:spPr>
            <a:xfrm flipH="false" flipV="false" rot="0">
              <a:off x="0" y="0"/>
              <a:ext cx="286166" cy="278912"/>
            </a:xfrm>
            <a:custGeom>
              <a:avLst/>
              <a:gdLst/>
              <a:ahLst/>
              <a:cxnLst/>
              <a:rect r="r" b="b" t="t" l="l"/>
              <a:pathLst>
                <a:path h="278912" w="286166">
                  <a:moveTo>
                    <a:pt x="139456" y="0"/>
                  </a:moveTo>
                  <a:lnTo>
                    <a:pt x="146710" y="0"/>
                  </a:lnTo>
                  <a:cubicBezTo>
                    <a:pt x="183696" y="0"/>
                    <a:pt x="219167" y="14693"/>
                    <a:pt x="245320" y="40846"/>
                  </a:cubicBezTo>
                  <a:cubicBezTo>
                    <a:pt x="271473" y="66999"/>
                    <a:pt x="286166" y="102470"/>
                    <a:pt x="286166" y="139456"/>
                  </a:cubicBezTo>
                  <a:lnTo>
                    <a:pt x="286166" y="139456"/>
                  </a:lnTo>
                  <a:cubicBezTo>
                    <a:pt x="286166" y="176442"/>
                    <a:pt x="271473" y="211913"/>
                    <a:pt x="245320" y="238066"/>
                  </a:cubicBezTo>
                  <a:cubicBezTo>
                    <a:pt x="219167" y="264219"/>
                    <a:pt x="183696" y="278912"/>
                    <a:pt x="146710" y="278912"/>
                  </a:cubicBezTo>
                  <a:lnTo>
                    <a:pt x="139456" y="278912"/>
                  </a:lnTo>
                  <a:cubicBezTo>
                    <a:pt x="102470" y="278912"/>
                    <a:pt x="66999" y="264219"/>
                    <a:pt x="40846" y="238066"/>
                  </a:cubicBezTo>
                  <a:cubicBezTo>
                    <a:pt x="14693" y="211913"/>
                    <a:pt x="0" y="176442"/>
                    <a:pt x="0" y="139456"/>
                  </a:cubicBezTo>
                  <a:lnTo>
                    <a:pt x="0" y="139456"/>
                  </a:lnTo>
                  <a:cubicBezTo>
                    <a:pt x="0" y="102470"/>
                    <a:pt x="14693" y="66999"/>
                    <a:pt x="40846" y="40846"/>
                  </a:cubicBezTo>
                  <a:cubicBezTo>
                    <a:pt x="66999" y="14693"/>
                    <a:pt x="102470" y="0"/>
                    <a:pt x="139456" y="0"/>
                  </a:cubicBezTo>
                  <a:close/>
                </a:path>
              </a:pathLst>
            </a:custGeom>
            <a:solidFill>
              <a:srgbClr val="F1F1F1"/>
            </a:solidFill>
            <a:ln w="19050" cap="rnd">
              <a:solidFill>
                <a:srgbClr val="000000"/>
              </a:solidFill>
              <a:prstDash val="solid"/>
              <a:round/>
            </a:ln>
          </p:spPr>
        </p:sp>
        <p:sp>
          <p:nvSpPr>
            <p:cNvPr name="TextBox 49" id="49"/>
            <p:cNvSpPr txBox="true"/>
            <p:nvPr/>
          </p:nvSpPr>
          <p:spPr>
            <a:xfrm>
              <a:off x="0" y="-57150"/>
              <a:ext cx="286166" cy="336062"/>
            </a:xfrm>
            <a:prstGeom prst="rect">
              <a:avLst/>
            </a:prstGeom>
          </p:spPr>
          <p:txBody>
            <a:bodyPr anchor="ctr" rtlCol="false" tIns="38100" lIns="38100" bIns="38100" rIns="38100"/>
            <a:lstStyle/>
            <a:p>
              <a:pPr algn="ctr">
                <a:lnSpc>
                  <a:spcPts val="3145"/>
                </a:lnSpc>
              </a:pPr>
              <a:r>
                <a:rPr lang="en-US" sz="2139" spc="314">
                  <a:solidFill>
                    <a:srgbClr val="000000"/>
                  </a:solidFill>
                  <a:latin typeface="Nunito Sans Expanded Bold"/>
                </a:rPr>
                <a:t>8</a:t>
              </a:r>
            </a:p>
          </p:txBody>
        </p:sp>
      </p:grpSp>
      <p:grpSp>
        <p:nvGrpSpPr>
          <p:cNvPr name="Group 50" id="50"/>
          <p:cNvGrpSpPr/>
          <p:nvPr/>
        </p:nvGrpSpPr>
        <p:grpSpPr>
          <a:xfrm rot="0">
            <a:off x="10789468" y="7315568"/>
            <a:ext cx="6667500" cy="874356"/>
            <a:chOff x="0" y="0"/>
            <a:chExt cx="2126876" cy="278912"/>
          </a:xfrm>
        </p:grpSpPr>
        <p:sp>
          <p:nvSpPr>
            <p:cNvPr name="Freeform 51" id="51"/>
            <p:cNvSpPr/>
            <p:nvPr/>
          </p:nvSpPr>
          <p:spPr>
            <a:xfrm flipH="false" flipV="false" rot="0">
              <a:off x="0" y="0"/>
              <a:ext cx="2126876" cy="278912"/>
            </a:xfrm>
            <a:custGeom>
              <a:avLst/>
              <a:gdLst/>
              <a:ahLst/>
              <a:cxnLst/>
              <a:rect r="r" b="b" t="t" l="l"/>
              <a:pathLst>
                <a:path h="278912" w="2126876">
                  <a:moveTo>
                    <a:pt x="41801" y="0"/>
                  </a:moveTo>
                  <a:lnTo>
                    <a:pt x="2085075" y="0"/>
                  </a:lnTo>
                  <a:cubicBezTo>
                    <a:pt x="2096161" y="0"/>
                    <a:pt x="2106793" y="4404"/>
                    <a:pt x="2114633" y="12243"/>
                  </a:cubicBezTo>
                  <a:cubicBezTo>
                    <a:pt x="2122472" y="20083"/>
                    <a:pt x="2126876" y="30715"/>
                    <a:pt x="2126876" y="41801"/>
                  </a:cubicBezTo>
                  <a:lnTo>
                    <a:pt x="2126876" y="237111"/>
                  </a:lnTo>
                  <a:cubicBezTo>
                    <a:pt x="2126876" y="248197"/>
                    <a:pt x="2122472" y="258830"/>
                    <a:pt x="2114633" y="266669"/>
                  </a:cubicBezTo>
                  <a:cubicBezTo>
                    <a:pt x="2106793" y="274508"/>
                    <a:pt x="2096161" y="278912"/>
                    <a:pt x="2085075" y="278912"/>
                  </a:cubicBezTo>
                  <a:lnTo>
                    <a:pt x="41801" y="278912"/>
                  </a:lnTo>
                  <a:cubicBezTo>
                    <a:pt x="30715" y="278912"/>
                    <a:pt x="20083" y="274508"/>
                    <a:pt x="12243" y="266669"/>
                  </a:cubicBezTo>
                  <a:cubicBezTo>
                    <a:pt x="4404" y="258830"/>
                    <a:pt x="0" y="248197"/>
                    <a:pt x="0" y="237111"/>
                  </a:cubicBezTo>
                  <a:lnTo>
                    <a:pt x="0" y="41801"/>
                  </a:lnTo>
                  <a:cubicBezTo>
                    <a:pt x="0" y="30715"/>
                    <a:pt x="4404" y="20083"/>
                    <a:pt x="12243" y="12243"/>
                  </a:cubicBezTo>
                  <a:cubicBezTo>
                    <a:pt x="20083" y="4404"/>
                    <a:pt x="30715" y="0"/>
                    <a:pt x="41801" y="0"/>
                  </a:cubicBezTo>
                  <a:close/>
                </a:path>
              </a:pathLst>
            </a:custGeom>
            <a:solidFill>
              <a:srgbClr val="F1F1F1"/>
            </a:solidFill>
            <a:ln w="19050" cap="rnd">
              <a:solidFill>
                <a:srgbClr val="000000"/>
              </a:solidFill>
              <a:prstDash val="solid"/>
              <a:round/>
            </a:ln>
          </p:spPr>
        </p:sp>
        <p:sp>
          <p:nvSpPr>
            <p:cNvPr name="TextBox 52" id="52"/>
            <p:cNvSpPr txBox="true"/>
            <p:nvPr/>
          </p:nvSpPr>
          <p:spPr>
            <a:xfrm>
              <a:off x="0" y="-38100"/>
              <a:ext cx="2126876" cy="317012"/>
            </a:xfrm>
            <a:prstGeom prst="rect">
              <a:avLst/>
            </a:prstGeom>
          </p:spPr>
          <p:txBody>
            <a:bodyPr anchor="ctr" rtlCol="false" tIns="38100" lIns="38100" bIns="38100" rIns="38100"/>
            <a:lstStyle/>
            <a:p>
              <a:pPr algn="ctr">
                <a:lnSpc>
                  <a:spcPts val="2557"/>
                </a:lnSpc>
              </a:pPr>
              <a:r>
                <a:rPr lang="en-US" sz="1739" spc="255">
                  <a:solidFill>
                    <a:srgbClr val="000000"/>
                  </a:solidFill>
                  <a:latin typeface="Nunito Sans Expanded Medium"/>
                </a:rPr>
                <a:t>FUTURE PROSPECT</a:t>
              </a:r>
            </a:p>
          </p:txBody>
        </p:sp>
      </p:grpSp>
      <p:sp>
        <p:nvSpPr>
          <p:cNvPr name="Freeform 53" id="53"/>
          <p:cNvSpPr/>
          <p:nvPr/>
        </p:nvSpPr>
        <p:spPr>
          <a:xfrm flipH="false" flipV="false" rot="0">
            <a:off x="16486423"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4" id="54"/>
          <p:cNvSpPr txBox="true"/>
          <p:nvPr/>
        </p:nvSpPr>
        <p:spPr>
          <a:xfrm rot="0">
            <a:off x="809625" y="1883890"/>
            <a:ext cx="11890034" cy="1126425"/>
          </a:xfrm>
          <a:prstGeom prst="rect">
            <a:avLst/>
          </a:prstGeom>
        </p:spPr>
        <p:txBody>
          <a:bodyPr anchor="t" rtlCol="false" tIns="0" lIns="0" bIns="0" rIns="0">
            <a:spAutoFit/>
          </a:bodyPr>
          <a:lstStyle/>
          <a:p>
            <a:pPr marL="0" indent="0" lvl="0">
              <a:lnSpc>
                <a:spcPts val="8475"/>
              </a:lnSpc>
              <a:spcBef>
                <a:spcPct val="0"/>
              </a:spcBef>
            </a:pPr>
            <a:r>
              <a:rPr lang="en-US" sz="8392">
                <a:solidFill>
                  <a:srgbClr val="211F1C"/>
                </a:solidFill>
                <a:latin typeface="Anton"/>
              </a:rPr>
              <a:t>HOW?</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809625"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8814147" y="496912"/>
            <a:ext cx="8965617" cy="4646588"/>
          </a:xfrm>
          <a:custGeom>
            <a:avLst/>
            <a:gdLst/>
            <a:ahLst/>
            <a:cxnLst/>
            <a:rect r="r" b="b" t="t" l="l"/>
            <a:pathLst>
              <a:path h="4646588" w="8965617">
                <a:moveTo>
                  <a:pt x="0" y="0"/>
                </a:moveTo>
                <a:lnTo>
                  <a:pt x="8965617" y="0"/>
                </a:lnTo>
                <a:lnTo>
                  <a:pt x="8965617" y="4646588"/>
                </a:lnTo>
                <a:lnTo>
                  <a:pt x="0" y="4646588"/>
                </a:lnTo>
                <a:lnTo>
                  <a:pt x="0" y="0"/>
                </a:lnTo>
                <a:close/>
              </a:path>
            </a:pathLst>
          </a:custGeom>
          <a:blipFill>
            <a:blip r:embed="rId6"/>
            <a:stretch>
              <a:fillRect l="0" t="0" r="-1888" b="0"/>
            </a:stretch>
          </a:blipFill>
          <a:ln w="38100" cap="rnd">
            <a:solidFill>
              <a:srgbClr val="000000"/>
            </a:solidFill>
            <a:prstDash val="solid"/>
            <a:round/>
          </a:ln>
        </p:spPr>
      </p:sp>
      <p:sp>
        <p:nvSpPr>
          <p:cNvPr name="Freeform 7" id="7"/>
          <p:cNvSpPr/>
          <p:nvPr/>
        </p:nvSpPr>
        <p:spPr>
          <a:xfrm flipH="false" flipV="false" rot="0">
            <a:off x="9903039" y="5373458"/>
            <a:ext cx="6787833" cy="4763282"/>
          </a:xfrm>
          <a:custGeom>
            <a:avLst/>
            <a:gdLst/>
            <a:ahLst/>
            <a:cxnLst/>
            <a:rect r="r" b="b" t="t" l="l"/>
            <a:pathLst>
              <a:path h="4763282" w="6787833">
                <a:moveTo>
                  <a:pt x="0" y="0"/>
                </a:moveTo>
                <a:lnTo>
                  <a:pt x="6787833" y="0"/>
                </a:lnTo>
                <a:lnTo>
                  <a:pt x="6787833" y="4763283"/>
                </a:lnTo>
                <a:lnTo>
                  <a:pt x="0" y="4763283"/>
                </a:lnTo>
                <a:lnTo>
                  <a:pt x="0" y="0"/>
                </a:lnTo>
                <a:close/>
              </a:path>
            </a:pathLst>
          </a:custGeom>
          <a:blipFill>
            <a:blip r:embed="rId7"/>
            <a:stretch>
              <a:fillRect l="0" t="0" r="0" b="0"/>
            </a:stretch>
          </a:blipFill>
          <a:ln w="38100" cap="rnd">
            <a:solidFill>
              <a:srgbClr val="000000"/>
            </a:solidFill>
            <a:prstDash val="solid"/>
            <a:round/>
          </a:ln>
        </p:spPr>
      </p:sp>
      <p:sp>
        <p:nvSpPr>
          <p:cNvPr name="TextBox 8" id="8"/>
          <p:cNvSpPr txBox="true"/>
          <p:nvPr/>
        </p:nvSpPr>
        <p:spPr>
          <a:xfrm rot="0">
            <a:off x="809625" y="2496297"/>
            <a:ext cx="6547114" cy="2180170"/>
          </a:xfrm>
          <a:prstGeom prst="rect">
            <a:avLst/>
          </a:prstGeom>
        </p:spPr>
        <p:txBody>
          <a:bodyPr anchor="t" rtlCol="false" tIns="0" lIns="0" bIns="0" rIns="0">
            <a:spAutoFit/>
          </a:bodyPr>
          <a:lstStyle/>
          <a:p>
            <a:pPr>
              <a:lnSpc>
                <a:spcPts val="8475"/>
              </a:lnSpc>
            </a:pPr>
            <a:r>
              <a:rPr lang="en-US" sz="8392">
                <a:solidFill>
                  <a:srgbClr val="211F1C"/>
                </a:solidFill>
                <a:latin typeface="Anton"/>
              </a:rPr>
              <a:t>DATA HANDLING AND ANALYSIS</a:t>
            </a:r>
          </a:p>
        </p:txBody>
      </p:sp>
      <p:sp>
        <p:nvSpPr>
          <p:cNvPr name="TextBox 9" id="9"/>
          <p:cNvSpPr txBox="true"/>
          <p:nvPr/>
        </p:nvSpPr>
        <p:spPr>
          <a:xfrm rot="0">
            <a:off x="809625" y="5552767"/>
            <a:ext cx="6406713" cy="10195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Splitting: ‘name’ split to gene and species for more parameters</a:t>
            </a:r>
          </a:p>
        </p:txBody>
      </p:sp>
      <p:sp>
        <p:nvSpPr>
          <p:cNvPr name="TextBox 10" id="10"/>
          <p:cNvSpPr txBox="true"/>
          <p:nvPr/>
        </p:nvSpPr>
        <p:spPr>
          <a:xfrm rot="0">
            <a:off x="809625" y="7183412"/>
            <a:ext cx="6406713" cy="10195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Encoding: Used Label encoding on EC_number and ‘species’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703476" y="-580404"/>
            <a:ext cx="11447809" cy="11447809"/>
          </a:xfrm>
          <a:custGeom>
            <a:avLst/>
            <a:gdLst/>
            <a:ahLst/>
            <a:cxnLst/>
            <a:rect r="r" b="b" t="t" l="l"/>
            <a:pathLst>
              <a:path h="11447809" w="11447809">
                <a:moveTo>
                  <a:pt x="0" y="0"/>
                </a:moveTo>
                <a:lnTo>
                  <a:pt x="11447809" y="0"/>
                </a:lnTo>
                <a:lnTo>
                  <a:pt x="11447809" y="11447808"/>
                </a:lnTo>
                <a:lnTo>
                  <a:pt x="0" y="114478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692549" y="-580404"/>
            <a:ext cx="11447809" cy="11447809"/>
          </a:xfrm>
          <a:custGeom>
            <a:avLst/>
            <a:gdLst/>
            <a:ahLst/>
            <a:cxnLst/>
            <a:rect r="r" b="b" t="t" l="l"/>
            <a:pathLst>
              <a:path h="11447809" w="11447809">
                <a:moveTo>
                  <a:pt x="0" y="0"/>
                </a:moveTo>
                <a:lnTo>
                  <a:pt x="11447808" y="0"/>
                </a:lnTo>
                <a:lnTo>
                  <a:pt x="11447808" y="11447808"/>
                </a:lnTo>
                <a:lnTo>
                  <a:pt x="0" y="114478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09625"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952724" y="642471"/>
            <a:ext cx="7316448" cy="4350422"/>
          </a:xfrm>
          <a:custGeom>
            <a:avLst/>
            <a:gdLst/>
            <a:ahLst/>
            <a:cxnLst/>
            <a:rect r="r" b="b" t="t" l="l"/>
            <a:pathLst>
              <a:path h="4350422" w="7316448">
                <a:moveTo>
                  <a:pt x="0" y="0"/>
                </a:moveTo>
                <a:lnTo>
                  <a:pt x="7316448" y="0"/>
                </a:lnTo>
                <a:lnTo>
                  <a:pt x="7316448" y="4350422"/>
                </a:lnTo>
                <a:lnTo>
                  <a:pt x="0" y="4350422"/>
                </a:lnTo>
                <a:lnTo>
                  <a:pt x="0" y="0"/>
                </a:lnTo>
                <a:close/>
              </a:path>
            </a:pathLst>
          </a:custGeom>
          <a:blipFill>
            <a:blip r:embed="rId6"/>
            <a:stretch>
              <a:fillRect l="0" t="-5691" r="0" b="-291"/>
            </a:stretch>
          </a:blipFill>
          <a:ln w="38100" cap="rnd">
            <a:solidFill>
              <a:srgbClr val="000000"/>
            </a:solidFill>
            <a:prstDash val="solid"/>
            <a:round/>
          </a:ln>
        </p:spPr>
      </p:sp>
      <p:sp>
        <p:nvSpPr>
          <p:cNvPr name="Freeform 6" id="6"/>
          <p:cNvSpPr/>
          <p:nvPr/>
        </p:nvSpPr>
        <p:spPr>
          <a:xfrm flipH="false" flipV="false" rot="0">
            <a:off x="9004406" y="5143500"/>
            <a:ext cx="7264766" cy="4748718"/>
          </a:xfrm>
          <a:custGeom>
            <a:avLst/>
            <a:gdLst/>
            <a:ahLst/>
            <a:cxnLst/>
            <a:rect r="r" b="b" t="t" l="l"/>
            <a:pathLst>
              <a:path h="4748718" w="7264766">
                <a:moveTo>
                  <a:pt x="0" y="0"/>
                </a:moveTo>
                <a:lnTo>
                  <a:pt x="7264766" y="0"/>
                </a:lnTo>
                <a:lnTo>
                  <a:pt x="7264766" y="4748718"/>
                </a:lnTo>
                <a:lnTo>
                  <a:pt x="0" y="4748718"/>
                </a:lnTo>
                <a:lnTo>
                  <a:pt x="0" y="0"/>
                </a:lnTo>
                <a:close/>
              </a:path>
            </a:pathLst>
          </a:custGeom>
          <a:blipFill>
            <a:blip r:embed="rId7"/>
            <a:stretch>
              <a:fillRect l="0" t="0" r="0" b="0"/>
            </a:stretch>
          </a:blipFill>
          <a:ln w="38100" cap="rnd">
            <a:solidFill>
              <a:srgbClr val="000000"/>
            </a:solidFill>
            <a:prstDash val="solid"/>
            <a:round/>
          </a:ln>
        </p:spPr>
      </p:sp>
      <p:sp>
        <p:nvSpPr>
          <p:cNvPr name="TextBox 7" id="7"/>
          <p:cNvSpPr txBox="true"/>
          <p:nvPr/>
        </p:nvSpPr>
        <p:spPr>
          <a:xfrm rot="0">
            <a:off x="809625" y="2496297"/>
            <a:ext cx="6547114" cy="2180170"/>
          </a:xfrm>
          <a:prstGeom prst="rect">
            <a:avLst/>
          </a:prstGeom>
        </p:spPr>
        <p:txBody>
          <a:bodyPr anchor="t" rtlCol="false" tIns="0" lIns="0" bIns="0" rIns="0">
            <a:spAutoFit/>
          </a:bodyPr>
          <a:lstStyle/>
          <a:p>
            <a:pPr>
              <a:lnSpc>
                <a:spcPts val="8475"/>
              </a:lnSpc>
            </a:pPr>
            <a:r>
              <a:rPr lang="en-US" sz="8392">
                <a:solidFill>
                  <a:srgbClr val="211F1C"/>
                </a:solidFill>
                <a:latin typeface="Anton"/>
              </a:rPr>
              <a:t>DATA HANDLING AND ANALYSIS</a:t>
            </a:r>
          </a:p>
        </p:txBody>
      </p:sp>
      <p:sp>
        <p:nvSpPr>
          <p:cNvPr name="TextBox 8" id="8"/>
          <p:cNvSpPr txBox="true"/>
          <p:nvPr/>
        </p:nvSpPr>
        <p:spPr>
          <a:xfrm rot="0">
            <a:off x="809625" y="5019367"/>
            <a:ext cx="6406713" cy="15529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Cleaning: Cleaned rows with protein sequences with invalid amino acids</a:t>
            </a:r>
          </a:p>
        </p:txBody>
      </p:sp>
      <p:sp>
        <p:nvSpPr>
          <p:cNvPr name="TextBox 9" id="9"/>
          <p:cNvSpPr txBox="true"/>
          <p:nvPr/>
        </p:nvSpPr>
        <p:spPr>
          <a:xfrm rot="0">
            <a:off x="809625" y="6915216"/>
            <a:ext cx="6406713" cy="20863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Sequence Vectorization: One-hot encoding to vectorize ‘sequence’,(later used Tokenization)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703476" y="-580404"/>
            <a:ext cx="11447809" cy="11447809"/>
          </a:xfrm>
          <a:custGeom>
            <a:avLst/>
            <a:gdLst/>
            <a:ahLst/>
            <a:cxnLst/>
            <a:rect r="r" b="b" t="t" l="l"/>
            <a:pathLst>
              <a:path h="11447809" w="11447809">
                <a:moveTo>
                  <a:pt x="0" y="0"/>
                </a:moveTo>
                <a:lnTo>
                  <a:pt x="11447809" y="0"/>
                </a:lnTo>
                <a:lnTo>
                  <a:pt x="11447809" y="11447808"/>
                </a:lnTo>
                <a:lnTo>
                  <a:pt x="0" y="114478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692549" y="-580404"/>
            <a:ext cx="11447809" cy="11447809"/>
          </a:xfrm>
          <a:custGeom>
            <a:avLst/>
            <a:gdLst/>
            <a:ahLst/>
            <a:cxnLst/>
            <a:rect r="r" b="b" t="t" l="l"/>
            <a:pathLst>
              <a:path h="11447809" w="11447809">
                <a:moveTo>
                  <a:pt x="0" y="0"/>
                </a:moveTo>
                <a:lnTo>
                  <a:pt x="11447808" y="0"/>
                </a:lnTo>
                <a:lnTo>
                  <a:pt x="11447808" y="11447808"/>
                </a:lnTo>
                <a:lnTo>
                  <a:pt x="0" y="114478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09625"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9749963" y="537922"/>
            <a:ext cx="7156749" cy="4605578"/>
          </a:xfrm>
          <a:custGeom>
            <a:avLst/>
            <a:gdLst/>
            <a:ahLst/>
            <a:cxnLst/>
            <a:rect r="r" b="b" t="t" l="l"/>
            <a:pathLst>
              <a:path h="4605578" w="7156749">
                <a:moveTo>
                  <a:pt x="0" y="0"/>
                </a:moveTo>
                <a:lnTo>
                  <a:pt x="7156749" y="0"/>
                </a:lnTo>
                <a:lnTo>
                  <a:pt x="7156749" y="4605578"/>
                </a:lnTo>
                <a:lnTo>
                  <a:pt x="0" y="4605578"/>
                </a:lnTo>
                <a:lnTo>
                  <a:pt x="0" y="0"/>
                </a:lnTo>
                <a:close/>
              </a:path>
            </a:pathLst>
          </a:custGeom>
          <a:blipFill>
            <a:blip r:embed="rId6"/>
            <a:stretch>
              <a:fillRect l="0" t="0" r="0" b="0"/>
            </a:stretch>
          </a:blipFill>
          <a:ln w="38100" cap="rnd">
            <a:solidFill>
              <a:srgbClr val="000000"/>
            </a:solidFill>
            <a:prstDash val="solid"/>
            <a:round/>
          </a:ln>
        </p:spPr>
      </p:sp>
      <p:sp>
        <p:nvSpPr>
          <p:cNvPr name="Freeform 6" id="6"/>
          <p:cNvSpPr/>
          <p:nvPr/>
        </p:nvSpPr>
        <p:spPr>
          <a:xfrm flipH="false" flipV="false" rot="0">
            <a:off x="9749963" y="5461779"/>
            <a:ext cx="7156749" cy="4605578"/>
          </a:xfrm>
          <a:custGeom>
            <a:avLst/>
            <a:gdLst/>
            <a:ahLst/>
            <a:cxnLst/>
            <a:rect r="r" b="b" t="t" l="l"/>
            <a:pathLst>
              <a:path h="4605578" w="7156749">
                <a:moveTo>
                  <a:pt x="0" y="0"/>
                </a:moveTo>
                <a:lnTo>
                  <a:pt x="7156749" y="0"/>
                </a:lnTo>
                <a:lnTo>
                  <a:pt x="7156749" y="4605578"/>
                </a:lnTo>
                <a:lnTo>
                  <a:pt x="0" y="4605578"/>
                </a:lnTo>
                <a:lnTo>
                  <a:pt x="0" y="0"/>
                </a:lnTo>
                <a:close/>
              </a:path>
            </a:pathLst>
          </a:custGeom>
          <a:blipFill>
            <a:blip r:embed="rId7"/>
            <a:stretch>
              <a:fillRect l="0" t="0" r="0" b="0"/>
            </a:stretch>
          </a:blipFill>
          <a:ln w="38100" cap="rnd">
            <a:solidFill>
              <a:srgbClr val="000000"/>
            </a:solidFill>
            <a:prstDash val="solid"/>
            <a:round/>
          </a:ln>
        </p:spPr>
      </p:sp>
      <p:sp>
        <p:nvSpPr>
          <p:cNvPr name="TextBox 7" id="7"/>
          <p:cNvSpPr txBox="true"/>
          <p:nvPr/>
        </p:nvSpPr>
        <p:spPr>
          <a:xfrm rot="0">
            <a:off x="809625" y="2496297"/>
            <a:ext cx="6547114" cy="2180170"/>
          </a:xfrm>
          <a:prstGeom prst="rect">
            <a:avLst/>
          </a:prstGeom>
        </p:spPr>
        <p:txBody>
          <a:bodyPr anchor="t" rtlCol="false" tIns="0" lIns="0" bIns="0" rIns="0">
            <a:spAutoFit/>
          </a:bodyPr>
          <a:lstStyle/>
          <a:p>
            <a:pPr>
              <a:lnSpc>
                <a:spcPts val="8475"/>
              </a:lnSpc>
            </a:pPr>
            <a:r>
              <a:rPr lang="en-US" sz="8392">
                <a:solidFill>
                  <a:srgbClr val="211F1C"/>
                </a:solidFill>
                <a:latin typeface="Anton"/>
              </a:rPr>
              <a:t>DATA HANDLING AND ANALYSIS</a:t>
            </a:r>
          </a:p>
        </p:txBody>
      </p:sp>
      <p:sp>
        <p:nvSpPr>
          <p:cNvPr name="TextBox 8" id="8"/>
          <p:cNvSpPr txBox="true"/>
          <p:nvPr/>
        </p:nvSpPr>
        <p:spPr>
          <a:xfrm rot="0">
            <a:off x="809625" y="5337954"/>
            <a:ext cx="6406713" cy="4861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Outlier Detection and Cleaning</a:t>
            </a:r>
          </a:p>
        </p:txBody>
      </p:sp>
      <p:sp>
        <p:nvSpPr>
          <p:cNvPr name="TextBox 9" id="9"/>
          <p:cNvSpPr txBox="true"/>
          <p:nvPr/>
        </p:nvSpPr>
        <p:spPr>
          <a:xfrm rot="0">
            <a:off x="809625" y="7640743"/>
            <a:ext cx="6406713" cy="10195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EC Number and Species Diversity Plots</a:t>
            </a:r>
          </a:p>
        </p:txBody>
      </p:sp>
      <p:sp>
        <p:nvSpPr>
          <p:cNvPr name="TextBox 10" id="10"/>
          <p:cNvSpPr txBox="true"/>
          <p:nvPr/>
        </p:nvSpPr>
        <p:spPr>
          <a:xfrm rot="0">
            <a:off x="817072" y="6489349"/>
            <a:ext cx="6406713" cy="4861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Sequence Diversity Distribution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703476" y="-580404"/>
            <a:ext cx="11447809" cy="11447809"/>
          </a:xfrm>
          <a:custGeom>
            <a:avLst/>
            <a:gdLst/>
            <a:ahLst/>
            <a:cxnLst/>
            <a:rect r="r" b="b" t="t" l="l"/>
            <a:pathLst>
              <a:path h="11447809" w="11447809">
                <a:moveTo>
                  <a:pt x="0" y="0"/>
                </a:moveTo>
                <a:lnTo>
                  <a:pt x="11447809" y="0"/>
                </a:lnTo>
                <a:lnTo>
                  <a:pt x="11447809" y="11447808"/>
                </a:lnTo>
                <a:lnTo>
                  <a:pt x="0" y="114478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692549" y="-580404"/>
            <a:ext cx="11447809" cy="11447809"/>
          </a:xfrm>
          <a:custGeom>
            <a:avLst/>
            <a:gdLst/>
            <a:ahLst/>
            <a:cxnLst/>
            <a:rect r="r" b="b" t="t" l="l"/>
            <a:pathLst>
              <a:path h="11447809" w="11447809">
                <a:moveTo>
                  <a:pt x="0" y="0"/>
                </a:moveTo>
                <a:lnTo>
                  <a:pt x="11447808" y="0"/>
                </a:lnTo>
                <a:lnTo>
                  <a:pt x="11447808" y="11447808"/>
                </a:lnTo>
                <a:lnTo>
                  <a:pt x="0" y="114478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09625"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9909339" y="779516"/>
            <a:ext cx="6658723" cy="4363984"/>
          </a:xfrm>
          <a:custGeom>
            <a:avLst/>
            <a:gdLst/>
            <a:ahLst/>
            <a:cxnLst/>
            <a:rect r="r" b="b" t="t" l="l"/>
            <a:pathLst>
              <a:path h="4363984" w="6658723">
                <a:moveTo>
                  <a:pt x="0" y="0"/>
                </a:moveTo>
                <a:lnTo>
                  <a:pt x="6658723" y="0"/>
                </a:lnTo>
                <a:lnTo>
                  <a:pt x="6658723" y="4363984"/>
                </a:lnTo>
                <a:lnTo>
                  <a:pt x="0" y="4363984"/>
                </a:lnTo>
                <a:lnTo>
                  <a:pt x="0" y="0"/>
                </a:lnTo>
                <a:close/>
              </a:path>
            </a:pathLst>
          </a:custGeom>
          <a:blipFill>
            <a:blip r:embed="rId6"/>
            <a:stretch>
              <a:fillRect l="0" t="0" r="0" b="0"/>
            </a:stretch>
          </a:blipFill>
          <a:ln w="38100" cap="rnd">
            <a:solidFill>
              <a:srgbClr val="000000"/>
            </a:solidFill>
            <a:prstDash val="solid"/>
            <a:round/>
          </a:ln>
        </p:spPr>
      </p:sp>
      <p:sp>
        <p:nvSpPr>
          <p:cNvPr name="Freeform 6" id="6"/>
          <p:cNvSpPr/>
          <p:nvPr/>
        </p:nvSpPr>
        <p:spPr>
          <a:xfrm flipH="false" flipV="false" rot="0">
            <a:off x="9909339" y="5387181"/>
            <a:ext cx="6658723" cy="4498398"/>
          </a:xfrm>
          <a:custGeom>
            <a:avLst/>
            <a:gdLst/>
            <a:ahLst/>
            <a:cxnLst/>
            <a:rect r="r" b="b" t="t" l="l"/>
            <a:pathLst>
              <a:path h="4498398" w="6658723">
                <a:moveTo>
                  <a:pt x="0" y="0"/>
                </a:moveTo>
                <a:lnTo>
                  <a:pt x="6658723" y="0"/>
                </a:lnTo>
                <a:lnTo>
                  <a:pt x="6658723" y="4498398"/>
                </a:lnTo>
                <a:lnTo>
                  <a:pt x="0" y="4498398"/>
                </a:lnTo>
                <a:lnTo>
                  <a:pt x="0" y="0"/>
                </a:lnTo>
                <a:close/>
              </a:path>
            </a:pathLst>
          </a:custGeom>
          <a:blipFill>
            <a:blip r:embed="rId7"/>
            <a:stretch>
              <a:fillRect l="0" t="0" r="0" b="0"/>
            </a:stretch>
          </a:blipFill>
          <a:ln w="38100" cap="rnd">
            <a:solidFill>
              <a:srgbClr val="000000"/>
            </a:solidFill>
            <a:prstDash val="solid"/>
            <a:round/>
          </a:ln>
        </p:spPr>
      </p:sp>
      <p:sp>
        <p:nvSpPr>
          <p:cNvPr name="TextBox 7" id="7"/>
          <p:cNvSpPr txBox="true"/>
          <p:nvPr/>
        </p:nvSpPr>
        <p:spPr>
          <a:xfrm rot="0">
            <a:off x="809625" y="2496297"/>
            <a:ext cx="6547114" cy="2180170"/>
          </a:xfrm>
          <a:prstGeom prst="rect">
            <a:avLst/>
          </a:prstGeom>
        </p:spPr>
        <p:txBody>
          <a:bodyPr anchor="t" rtlCol="false" tIns="0" lIns="0" bIns="0" rIns="0">
            <a:spAutoFit/>
          </a:bodyPr>
          <a:lstStyle/>
          <a:p>
            <a:pPr>
              <a:lnSpc>
                <a:spcPts val="8475"/>
              </a:lnSpc>
            </a:pPr>
            <a:r>
              <a:rPr lang="en-US" sz="8392">
                <a:solidFill>
                  <a:srgbClr val="211F1C"/>
                </a:solidFill>
                <a:latin typeface="Anton"/>
              </a:rPr>
              <a:t>DATA HANDLING AND ANALYSIS</a:t>
            </a:r>
          </a:p>
        </p:txBody>
      </p:sp>
      <p:sp>
        <p:nvSpPr>
          <p:cNvPr name="TextBox 8" id="8"/>
          <p:cNvSpPr txBox="true"/>
          <p:nvPr/>
        </p:nvSpPr>
        <p:spPr>
          <a:xfrm rot="0">
            <a:off x="809625" y="5337954"/>
            <a:ext cx="6406713" cy="4861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EC_number and species Tree Map</a:t>
            </a:r>
          </a:p>
        </p:txBody>
      </p:sp>
      <p:sp>
        <p:nvSpPr>
          <p:cNvPr name="TextBox 9" id="9"/>
          <p:cNvSpPr txBox="true"/>
          <p:nvPr/>
        </p:nvSpPr>
        <p:spPr>
          <a:xfrm rot="0">
            <a:off x="817072" y="7642248"/>
            <a:ext cx="6406713" cy="4861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Distribution of amino acids</a:t>
            </a:r>
          </a:p>
        </p:txBody>
      </p:sp>
      <p:sp>
        <p:nvSpPr>
          <p:cNvPr name="TextBox 10" id="10"/>
          <p:cNvSpPr txBox="true"/>
          <p:nvPr/>
        </p:nvSpPr>
        <p:spPr>
          <a:xfrm rot="0">
            <a:off x="817072" y="6489349"/>
            <a:ext cx="6406713" cy="486150"/>
          </a:xfrm>
          <a:prstGeom prst="rect">
            <a:avLst/>
          </a:prstGeom>
        </p:spPr>
        <p:txBody>
          <a:bodyPr anchor="t" rtlCol="false" tIns="0" lIns="0" bIns="0" rIns="0">
            <a:spAutoFit/>
          </a:bodyPr>
          <a:lstStyle/>
          <a:p>
            <a:pPr algn="l" marL="519336" indent="-259668" lvl="1">
              <a:lnSpc>
                <a:spcPts val="4233"/>
              </a:lnSpc>
              <a:buFont typeface="Arial"/>
              <a:buChar char="•"/>
            </a:pPr>
            <a:r>
              <a:rPr lang="en-US" sz="2405">
                <a:solidFill>
                  <a:srgbClr val="211F1C"/>
                </a:solidFill>
                <a:latin typeface="Roboto Mono Bold"/>
              </a:rPr>
              <a:t>Sequence length distribution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03476" y="-580404"/>
            <a:ext cx="22876567" cy="11447809"/>
            <a:chOff x="0" y="0"/>
            <a:chExt cx="30502090" cy="15263745"/>
          </a:xfrm>
        </p:grpSpPr>
        <p:sp>
          <p:nvSpPr>
            <p:cNvPr name="Freeform 3" id="3"/>
            <p:cNvSpPr/>
            <p:nvPr/>
          </p:nvSpPr>
          <p:spPr>
            <a:xfrm flipH="false" flipV="false" rot="0">
              <a:off x="0"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345" y="0"/>
              <a:ext cx="15263745" cy="15263745"/>
            </a:xfrm>
            <a:custGeom>
              <a:avLst/>
              <a:gdLst/>
              <a:ahLst/>
              <a:cxnLst/>
              <a:rect r="r" b="b" t="t" l="l"/>
              <a:pathLst>
                <a:path h="15263745" w="15263745">
                  <a:moveTo>
                    <a:pt x="0" y="0"/>
                  </a:moveTo>
                  <a:lnTo>
                    <a:pt x="15263745" y="0"/>
                  </a:lnTo>
                  <a:lnTo>
                    <a:pt x="15263745" y="15263745"/>
                  </a:lnTo>
                  <a:lnTo>
                    <a:pt x="0" y="152637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7283321" y="8550797"/>
            <a:ext cx="4902974" cy="1115135"/>
          </a:xfrm>
          <a:prstGeom prst="rect">
            <a:avLst/>
          </a:prstGeom>
        </p:spPr>
        <p:txBody>
          <a:bodyPr anchor="t" rtlCol="false" tIns="0" lIns="0" bIns="0" rIns="0">
            <a:spAutoFit/>
          </a:bodyPr>
          <a:lstStyle/>
          <a:p>
            <a:pPr>
              <a:lnSpc>
                <a:spcPts val="8475"/>
              </a:lnSpc>
            </a:pPr>
            <a:r>
              <a:rPr lang="en-US" sz="8392">
                <a:solidFill>
                  <a:srgbClr val="211F1C"/>
                </a:solidFill>
                <a:latin typeface="Anton"/>
              </a:rPr>
              <a:t>APPROACH 1</a:t>
            </a:r>
          </a:p>
        </p:txBody>
      </p:sp>
      <p:sp>
        <p:nvSpPr>
          <p:cNvPr name="AutoShape 6" id="6"/>
          <p:cNvSpPr/>
          <p:nvPr/>
        </p:nvSpPr>
        <p:spPr>
          <a:xfrm>
            <a:off x="-2626987" y="5959426"/>
            <a:ext cx="23541974" cy="0"/>
          </a:xfrm>
          <a:prstGeom prst="line">
            <a:avLst/>
          </a:prstGeom>
          <a:ln cap="flat" w="19050">
            <a:solidFill>
              <a:srgbClr val="211F1C"/>
            </a:solidFill>
            <a:prstDash val="solid"/>
            <a:headEnd type="none" len="sm" w="sm"/>
            <a:tailEnd type="none" len="sm" w="sm"/>
          </a:ln>
        </p:spPr>
      </p:sp>
      <p:sp>
        <p:nvSpPr>
          <p:cNvPr name="AutoShape 7" id="7"/>
          <p:cNvSpPr/>
          <p:nvPr/>
        </p:nvSpPr>
        <p:spPr>
          <a:xfrm flipH="true">
            <a:off x="2732346" y="5173785"/>
            <a:ext cx="0" cy="796637"/>
          </a:xfrm>
          <a:prstGeom prst="line">
            <a:avLst/>
          </a:prstGeom>
          <a:ln cap="flat" w="19050">
            <a:solidFill>
              <a:srgbClr val="211F1C"/>
            </a:solidFill>
            <a:prstDash val="solid"/>
            <a:headEnd type="none" len="sm" w="sm"/>
            <a:tailEnd type="none" len="sm" w="sm"/>
          </a:ln>
        </p:spPr>
      </p:sp>
      <p:grpSp>
        <p:nvGrpSpPr>
          <p:cNvPr name="Group 8" id="8"/>
          <p:cNvGrpSpPr/>
          <p:nvPr/>
        </p:nvGrpSpPr>
        <p:grpSpPr>
          <a:xfrm rot="0">
            <a:off x="819396" y="2084661"/>
            <a:ext cx="3825900" cy="3089124"/>
            <a:chOff x="0" y="0"/>
            <a:chExt cx="872834" cy="704747"/>
          </a:xfrm>
        </p:grpSpPr>
        <p:sp>
          <p:nvSpPr>
            <p:cNvPr name="Freeform 9" id="9"/>
            <p:cNvSpPr/>
            <p:nvPr/>
          </p:nvSpPr>
          <p:spPr>
            <a:xfrm flipH="false" flipV="false" rot="0">
              <a:off x="0" y="0"/>
              <a:ext cx="872834" cy="704747"/>
            </a:xfrm>
            <a:custGeom>
              <a:avLst/>
              <a:gdLst/>
              <a:ahLst/>
              <a:cxnLst/>
              <a:rect r="r" b="b" t="t" l="l"/>
              <a:pathLst>
                <a:path h="704747" w="872834">
                  <a:moveTo>
                    <a:pt x="72848" y="0"/>
                  </a:moveTo>
                  <a:lnTo>
                    <a:pt x="799986" y="0"/>
                  </a:lnTo>
                  <a:cubicBezTo>
                    <a:pt x="819306" y="0"/>
                    <a:pt x="837835" y="7675"/>
                    <a:pt x="851497" y="21337"/>
                  </a:cubicBezTo>
                  <a:cubicBezTo>
                    <a:pt x="865159" y="34998"/>
                    <a:pt x="872834" y="53527"/>
                    <a:pt x="872834" y="72848"/>
                  </a:cubicBezTo>
                  <a:lnTo>
                    <a:pt x="872834" y="631899"/>
                  </a:lnTo>
                  <a:cubicBezTo>
                    <a:pt x="872834" y="651219"/>
                    <a:pt x="865159" y="669749"/>
                    <a:pt x="851497" y="683410"/>
                  </a:cubicBezTo>
                  <a:cubicBezTo>
                    <a:pt x="837835" y="697072"/>
                    <a:pt x="819306" y="704747"/>
                    <a:pt x="799986" y="704747"/>
                  </a:cubicBezTo>
                  <a:lnTo>
                    <a:pt x="72848" y="704747"/>
                  </a:lnTo>
                  <a:cubicBezTo>
                    <a:pt x="53527" y="704747"/>
                    <a:pt x="34998" y="697072"/>
                    <a:pt x="21337" y="683410"/>
                  </a:cubicBezTo>
                  <a:cubicBezTo>
                    <a:pt x="7675" y="669749"/>
                    <a:pt x="0" y="651219"/>
                    <a:pt x="0" y="631899"/>
                  </a:cubicBezTo>
                  <a:lnTo>
                    <a:pt x="0" y="72848"/>
                  </a:lnTo>
                  <a:cubicBezTo>
                    <a:pt x="0" y="53527"/>
                    <a:pt x="7675" y="34998"/>
                    <a:pt x="21337" y="21337"/>
                  </a:cubicBezTo>
                  <a:cubicBezTo>
                    <a:pt x="34998" y="7675"/>
                    <a:pt x="53527" y="0"/>
                    <a:pt x="72848" y="0"/>
                  </a:cubicBezTo>
                  <a:close/>
                </a:path>
              </a:pathLst>
            </a:custGeom>
            <a:solidFill>
              <a:srgbClr val="F1F1F1"/>
            </a:solidFill>
            <a:ln w="19050" cap="rnd">
              <a:solidFill>
                <a:srgbClr val="000000"/>
              </a:solidFill>
              <a:prstDash val="solid"/>
              <a:round/>
            </a:ln>
          </p:spPr>
        </p:sp>
        <p:sp>
          <p:nvSpPr>
            <p:cNvPr name="TextBox 10" id="10"/>
            <p:cNvSpPr txBox="true"/>
            <p:nvPr/>
          </p:nvSpPr>
          <p:spPr>
            <a:xfrm>
              <a:off x="0" y="-38100"/>
              <a:ext cx="872834" cy="742847"/>
            </a:xfrm>
            <a:prstGeom prst="rect">
              <a:avLst/>
            </a:prstGeom>
          </p:spPr>
          <p:txBody>
            <a:bodyPr anchor="ctr" rtlCol="false" tIns="58646" lIns="58646" bIns="58646" rIns="58646"/>
            <a:lstStyle/>
            <a:p>
              <a:pPr algn="ctr">
                <a:lnSpc>
                  <a:spcPts val="2116"/>
                </a:lnSpc>
              </a:pPr>
            </a:p>
          </p:txBody>
        </p:sp>
      </p:grpSp>
      <p:sp>
        <p:nvSpPr>
          <p:cNvPr name="TextBox 11" id="11"/>
          <p:cNvSpPr txBox="true"/>
          <p:nvPr/>
        </p:nvSpPr>
        <p:spPr>
          <a:xfrm rot="0">
            <a:off x="1168741" y="3185654"/>
            <a:ext cx="3127211" cy="922554"/>
          </a:xfrm>
          <a:prstGeom prst="rect">
            <a:avLst/>
          </a:prstGeom>
        </p:spPr>
        <p:txBody>
          <a:bodyPr anchor="t" rtlCol="false" tIns="0" lIns="0" bIns="0" rIns="0">
            <a:spAutoFit/>
          </a:bodyPr>
          <a:lstStyle/>
          <a:p>
            <a:pPr algn="ctr">
              <a:lnSpc>
                <a:spcPts val="3733"/>
              </a:lnSpc>
            </a:pPr>
            <a:r>
              <a:rPr lang="en-US" sz="2539">
                <a:solidFill>
                  <a:srgbClr val="211F1C"/>
                </a:solidFill>
                <a:latin typeface="Roboto Mono"/>
              </a:rPr>
              <a:t>Input</a:t>
            </a:r>
          </a:p>
          <a:p>
            <a:pPr algn="ctr" marL="0" indent="0" lvl="0">
              <a:lnSpc>
                <a:spcPts val="3733"/>
              </a:lnSpc>
              <a:spcBef>
                <a:spcPct val="0"/>
              </a:spcBef>
            </a:pPr>
            <a:r>
              <a:rPr lang="en-US" sz="2539">
                <a:solidFill>
                  <a:srgbClr val="211F1C"/>
                </a:solidFill>
                <a:latin typeface="Roboto Mono"/>
              </a:rPr>
              <a:t>Embedding</a:t>
            </a:r>
          </a:p>
        </p:txBody>
      </p:sp>
      <p:sp>
        <p:nvSpPr>
          <p:cNvPr name="TextBox 12" id="12"/>
          <p:cNvSpPr txBox="true"/>
          <p:nvPr/>
        </p:nvSpPr>
        <p:spPr>
          <a:xfrm rot="0">
            <a:off x="1168741" y="2617619"/>
            <a:ext cx="3127211" cy="384891"/>
          </a:xfrm>
          <a:prstGeom prst="rect">
            <a:avLst/>
          </a:prstGeom>
        </p:spPr>
        <p:txBody>
          <a:bodyPr anchor="t" rtlCol="false" tIns="0" lIns="0" bIns="0" rIns="0">
            <a:spAutoFit/>
          </a:bodyPr>
          <a:lstStyle/>
          <a:p>
            <a:pPr algn="ctr">
              <a:lnSpc>
                <a:spcPts val="2915"/>
              </a:lnSpc>
            </a:pPr>
            <a:r>
              <a:rPr lang="en-US" sz="2886" spc="288">
                <a:solidFill>
                  <a:srgbClr val="211F1C"/>
                </a:solidFill>
                <a:latin typeface="Anton"/>
              </a:rPr>
              <a:t>STEP 1</a:t>
            </a:r>
          </a:p>
        </p:txBody>
      </p:sp>
      <p:sp>
        <p:nvSpPr>
          <p:cNvPr name="AutoShape 13" id="13"/>
          <p:cNvSpPr/>
          <p:nvPr/>
        </p:nvSpPr>
        <p:spPr>
          <a:xfrm flipH="true">
            <a:off x="7051697" y="5162789"/>
            <a:ext cx="0" cy="796637"/>
          </a:xfrm>
          <a:prstGeom prst="line">
            <a:avLst/>
          </a:prstGeom>
          <a:ln cap="flat" w="19050">
            <a:solidFill>
              <a:srgbClr val="211F1C"/>
            </a:solidFill>
            <a:prstDash val="solid"/>
            <a:headEnd type="none" len="sm" w="sm"/>
            <a:tailEnd type="none" len="sm" w="sm"/>
          </a:ln>
        </p:spPr>
      </p:sp>
      <p:grpSp>
        <p:nvGrpSpPr>
          <p:cNvPr name="Group 14" id="14"/>
          <p:cNvGrpSpPr/>
          <p:nvPr/>
        </p:nvGrpSpPr>
        <p:grpSpPr>
          <a:xfrm rot="0">
            <a:off x="5138747" y="2073665"/>
            <a:ext cx="3825900" cy="3089124"/>
            <a:chOff x="0" y="0"/>
            <a:chExt cx="872834" cy="704747"/>
          </a:xfrm>
        </p:grpSpPr>
        <p:sp>
          <p:nvSpPr>
            <p:cNvPr name="Freeform 15" id="15"/>
            <p:cNvSpPr/>
            <p:nvPr/>
          </p:nvSpPr>
          <p:spPr>
            <a:xfrm flipH="false" flipV="false" rot="0">
              <a:off x="0" y="0"/>
              <a:ext cx="872834" cy="704747"/>
            </a:xfrm>
            <a:custGeom>
              <a:avLst/>
              <a:gdLst/>
              <a:ahLst/>
              <a:cxnLst/>
              <a:rect r="r" b="b" t="t" l="l"/>
              <a:pathLst>
                <a:path h="704747" w="872834">
                  <a:moveTo>
                    <a:pt x="72848" y="0"/>
                  </a:moveTo>
                  <a:lnTo>
                    <a:pt x="799986" y="0"/>
                  </a:lnTo>
                  <a:cubicBezTo>
                    <a:pt x="819306" y="0"/>
                    <a:pt x="837835" y="7675"/>
                    <a:pt x="851497" y="21337"/>
                  </a:cubicBezTo>
                  <a:cubicBezTo>
                    <a:pt x="865159" y="34998"/>
                    <a:pt x="872834" y="53527"/>
                    <a:pt x="872834" y="72848"/>
                  </a:cubicBezTo>
                  <a:lnTo>
                    <a:pt x="872834" y="631899"/>
                  </a:lnTo>
                  <a:cubicBezTo>
                    <a:pt x="872834" y="651219"/>
                    <a:pt x="865159" y="669749"/>
                    <a:pt x="851497" y="683410"/>
                  </a:cubicBezTo>
                  <a:cubicBezTo>
                    <a:pt x="837835" y="697072"/>
                    <a:pt x="819306" y="704747"/>
                    <a:pt x="799986" y="704747"/>
                  </a:cubicBezTo>
                  <a:lnTo>
                    <a:pt x="72848" y="704747"/>
                  </a:lnTo>
                  <a:cubicBezTo>
                    <a:pt x="53527" y="704747"/>
                    <a:pt x="34998" y="697072"/>
                    <a:pt x="21337" y="683410"/>
                  </a:cubicBezTo>
                  <a:cubicBezTo>
                    <a:pt x="7675" y="669749"/>
                    <a:pt x="0" y="651219"/>
                    <a:pt x="0" y="631899"/>
                  </a:cubicBezTo>
                  <a:lnTo>
                    <a:pt x="0" y="72848"/>
                  </a:lnTo>
                  <a:cubicBezTo>
                    <a:pt x="0" y="53527"/>
                    <a:pt x="7675" y="34998"/>
                    <a:pt x="21337" y="21337"/>
                  </a:cubicBezTo>
                  <a:cubicBezTo>
                    <a:pt x="34998" y="7675"/>
                    <a:pt x="53527" y="0"/>
                    <a:pt x="72848" y="0"/>
                  </a:cubicBezTo>
                  <a:close/>
                </a:path>
              </a:pathLst>
            </a:custGeom>
            <a:solidFill>
              <a:srgbClr val="F1F1F1"/>
            </a:solidFill>
            <a:ln w="19050" cap="rnd">
              <a:solidFill>
                <a:srgbClr val="000000"/>
              </a:solidFill>
              <a:prstDash val="solid"/>
              <a:round/>
            </a:ln>
          </p:spPr>
        </p:sp>
        <p:sp>
          <p:nvSpPr>
            <p:cNvPr name="TextBox 16" id="16"/>
            <p:cNvSpPr txBox="true"/>
            <p:nvPr/>
          </p:nvSpPr>
          <p:spPr>
            <a:xfrm>
              <a:off x="0" y="-38100"/>
              <a:ext cx="872834" cy="742847"/>
            </a:xfrm>
            <a:prstGeom prst="rect">
              <a:avLst/>
            </a:prstGeom>
          </p:spPr>
          <p:txBody>
            <a:bodyPr anchor="ctr" rtlCol="false" tIns="58646" lIns="58646" bIns="58646" rIns="58646"/>
            <a:lstStyle/>
            <a:p>
              <a:pPr algn="ctr">
                <a:lnSpc>
                  <a:spcPts val="2116"/>
                </a:lnSpc>
              </a:pPr>
            </a:p>
          </p:txBody>
        </p:sp>
      </p:grpSp>
      <p:sp>
        <p:nvSpPr>
          <p:cNvPr name="TextBox 17" id="17"/>
          <p:cNvSpPr txBox="true"/>
          <p:nvPr/>
        </p:nvSpPr>
        <p:spPr>
          <a:xfrm rot="0">
            <a:off x="5488092" y="3174658"/>
            <a:ext cx="3127211" cy="455829"/>
          </a:xfrm>
          <a:prstGeom prst="rect">
            <a:avLst/>
          </a:prstGeom>
        </p:spPr>
        <p:txBody>
          <a:bodyPr anchor="t" rtlCol="false" tIns="0" lIns="0" bIns="0" rIns="0">
            <a:spAutoFit/>
          </a:bodyPr>
          <a:lstStyle/>
          <a:p>
            <a:pPr algn="ctr" marL="0" indent="0" lvl="0">
              <a:lnSpc>
                <a:spcPts val="3733"/>
              </a:lnSpc>
              <a:spcBef>
                <a:spcPct val="0"/>
              </a:spcBef>
            </a:pPr>
            <a:r>
              <a:rPr lang="en-US" sz="2539">
                <a:solidFill>
                  <a:srgbClr val="211F1C"/>
                </a:solidFill>
                <a:latin typeface="Roboto Mono"/>
              </a:rPr>
              <a:t>RNN Layer</a:t>
            </a:r>
          </a:p>
        </p:txBody>
      </p:sp>
      <p:sp>
        <p:nvSpPr>
          <p:cNvPr name="TextBox 18" id="18"/>
          <p:cNvSpPr txBox="true"/>
          <p:nvPr/>
        </p:nvSpPr>
        <p:spPr>
          <a:xfrm rot="0">
            <a:off x="5488092" y="2606623"/>
            <a:ext cx="3127211" cy="384891"/>
          </a:xfrm>
          <a:prstGeom prst="rect">
            <a:avLst/>
          </a:prstGeom>
        </p:spPr>
        <p:txBody>
          <a:bodyPr anchor="t" rtlCol="false" tIns="0" lIns="0" bIns="0" rIns="0">
            <a:spAutoFit/>
          </a:bodyPr>
          <a:lstStyle/>
          <a:p>
            <a:pPr algn="ctr">
              <a:lnSpc>
                <a:spcPts val="2915"/>
              </a:lnSpc>
            </a:pPr>
            <a:r>
              <a:rPr lang="en-US" sz="2886" spc="288">
                <a:solidFill>
                  <a:srgbClr val="211F1C"/>
                </a:solidFill>
                <a:latin typeface="Anton"/>
              </a:rPr>
              <a:t>STEP 2</a:t>
            </a:r>
          </a:p>
        </p:txBody>
      </p:sp>
      <p:sp>
        <p:nvSpPr>
          <p:cNvPr name="AutoShape 19" id="19"/>
          <p:cNvSpPr/>
          <p:nvPr/>
        </p:nvSpPr>
        <p:spPr>
          <a:xfrm>
            <a:off x="11371048" y="5162789"/>
            <a:ext cx="0" cy="796637"/>
          </a:xfrm>
          <a:prstGeom prst="line">
            <a:avLst/>
          </a:prstGeom>
          <a:ln cap="flat" w="19050">
            <a:solidFill>
              <a:srgbClr val="211F1C"/>
            </a:solidFill>
            <a:prstDash val="solid"/>
            <a:headEnd type="none" len="sm" w="sm"/>
            <a:tailEnd type="none" len="sm" w="sm"/>
          </a:ln>
        </p:spPr>
      </p:sp>
      <p:grpSp>
        <p:nvGrpSpPr>
          <p:cNvPr name="Group 20" id="20"/>
          <p:cNvGrpSpPr/>
          <p:nvPr/>
        </p:nvGrpSpPr>
        <p:grpSpPr>
          <a:xfrm rot="0">
            <a:off x="9458097" y="2073665"/>
            <a:ext cx="3825900" cy="3089124"/>
            <a:chOff x="0" y="0"/>
            <a:chExt cx="872834" cy="704747"/>
          </a:xfrm>
        </p:grpSpPr>
        <p:sp>
          <p:nvSpPr>
            <p:cNvPr name="Freeform 21" id="21"/>
            <p:cNvSpPr/>
            <p:nvPr/>
          </p:nvSpPr>
          <p:spPr>
            <a:xfrm flipH="false" flipV="false" rot="0">
              <a:off x="0" y="0"/>
              <a:ext cx="872834" cy="704747"/>
            </a:xfrm>
            <a:custGeom>
              <a:avLst/>
              <a:gdLst/>
              <a:ahLst/>
              <a:cxnLst/>
              <a:rect r="r" b="b" t="t" l="l"/>
              <a:pathLst>
                <a:path h="704747" w="872834">
                  <a:moveTo>
                    <a:pt x="72848" y="0"/>
                  </a:moveTo>
                  <a:lnTo>
                    <a:pt x="799986" y="0"/>
                  </a:lnTo>
                  <a:cubicBezTo>
                    <a:pt x="819306" y="0"/>
                    <a:pt x="837835" y="7675"/>
                    <a:pt x="851497" y="21337"/>
                  </a:cubicBezTo>
                  <a:cubicBezTo>
                    <a:pt x="865159" y="34998"/>
                    <a:pt x="872834" y="53527"/>
                    <a:pt x="872834" y="72848"/>
                  </a:cubicBezTo>
                  <a:lnTo>
                    <a:pt x="872834" y="631899"/>
                  </a:lnTo>
                  <a:cubicBezTo>
                    <a:pt x="872834" y="651219"/>
                    <a:pt x="865159" y="669749"/>
                    <a:pt x="851497" y="683410"/>
                  </a:cubicBezTo>
                  <a:cubicBezTo>
                    <a:pt x="837835" y="697072"/>
                    <a:pt x="819306" y="704747"/>
                    <a:pt x="799986" y="704747"/>
                  </a:cubicBezTo>
                  <a:lnTo>
                    <a:pt x="72848" y="704747"/>
                  </a:lnTo>
                  <a:cubicBezTo>
                    <a:pt x="53527" y="704747"/>
                    <a:pt x="34998" y="697072"/>
                    <a:pt x="21337" y="683410"/>
                  </a:cubicBezTo>
                  <a:cubicBezTo>
                    <a:pt x="7675" y="669749"/>
                    <a:pt x="0" y="651219"/>
                    <a:pt x="0" y="631899"/>
                  </a:cubicBezTo>
                  <a:lnTo>
                    <a:pt x="0" y="72848"/>
                  </a:lnTo>
                  <a:cubicBezTo>
                    <a:pt x="0" y="53527"/>
                    <a:pt x="7675" y="34998"/>
                    <a:pt x="21337" y="21337"/>
                  </a:cubicBezTo>
                  <a:cubicBezTo>
                    <a:pt x="34998" y="7675"/>
                    <a:pt x="53527" y="0"/>
                    <a:pt x="72848" y="0"/>
                  </a:cubicBezTo>
                  <a:close/>
                </a:path>
              </a:pathLst>
            </a:custGeom>
            <a:solidFill>
              <a:srgbClr val="F1F1F1"/>
            </a:solidFill>
            <a:ln w="19050" cap="rnd">
              <a:solidFill>
                <a:srgbClr val="000000"/>
              </a:solidFill>
              <a:prstDash val="solid"/>
              <a:round/>
            </a:ln>
          </p:spPr>
        </p:sp>
        <p:sp>
          <p:nvSpPr>
            <p:cNvPr name="TextBox 22" id="22"/>
            <p:cNvSpPr txBox="true"/>
            <p:nvPr/>
          </p:nvSpPr>
          <p:spPr>
            <a:xfrm>
              <a:off x="0" y="-38100"/>
              <a:ext cx="872834" cy="742847"/>
            </a:xfrm>
            <a:prstGeom prst="rect">
              <a:avLst/>
            </a:prstGeom>
          </p:spPr>
          <p:txBody>
            <a:bodyPr anchor="ctr" rtlCol="false" tIns="58646" lIns="58646" bIns="58646" rIns="58646"/>
            <a:lstStyle/>
            <a:p>
              <a:pPr algn="ctr">
                <a:lnSpc>
                  <a:spcPts val="2116"/>
                </a:lnSpc>
              </a:pPr>
            </a:p>
          </p:txBody>
        </p:sp>
      </p:grpSp>
      <p:sp>
        <p:nvSpPr>
          <p:cNvPr name="TextBox 23" id="23"/>
          <p:cNvSpPr txBox="true"/>
          <p:nvPr/>
        </p:nvSpPr>
        <p:spPr>
          <a:xfrm rot="0">
            <a:off x="9807442" y="3174658"/>
            <a:ext cx="3127211" cy="922554"/>
          </a:xfrm>
          <a:prstGeom prst="rect">
            <a:avLst/>
          </a:prstGeom>
        </p:spPr>
        <p:txBody>
          <a:bodyPr anchor="t" rtlCol="false" tIns="0" lIns="0" bIns="0" rIns="0">
            <a:spAutoFit/>
          </a:bodyPr>
          <a:lstStyle/>
          <a:p>
            <a:pPr algn="ctr" marL="0" indent="0" lvl="0">
              <a:lnSpc>
                <a:spcPts val="3733"/>
              </a:lnSpc>
              <a:spcBef>
                <a:spcPct val="0"/>
              </a:spcBef>
            </a:pPr>
            <a:r>
              <a:rPr lang="en-US" sz="2539">
                <a:solidFill>
                  <a:srgbClr val="211F1C"/>
                </a:solidFill>
                <a:latin typeface="Roboto Mono"/>
              </a:rPr>
              <a:t>Hyperparameter Tuning</a:t>
            </a:r>
          </a:p>
        </p:txBody>
      </p:sp>
      <p:sp>
        <p:nvSpPr>
          <p:cNvPr name="TextBox 24" id="24"/>
          <p:cNvSpPr txBox="true"/>
          <p:nvPr/>
        </p:nvSpPr>
        <p:spPr>
          <a:xfrm rot="0">
            <a:off x="9807442" y="2606623"/>
            <a:ext cx="3127211" cy="384891"/>
          </a:xfrm>
          <a:prstGeom prst="rect">
            <a:avLst/>
          </a:prstGeom>
        </p:spPr>
        <p:txBody>
          <a:bodyPr anchor="t" rtlCol="false" tIns="0" lIns="0" bIns="0" rIns="0">
            <a:spAutoFit/>
          </a:bodyPr>
          <a:lstStyle/>
          <a:p>
            <a:pPr algn="ctr">
              <a:lnSpc>
                <a:spcPts val="2915"/>
              </a:lnSpc>
            </a:pPr>
            <a:r>
              <a:rPr lang="en-US" sz="2886" spc="288">
                <a:solidFill>
                  <a:srgbClr val="211F1C"/>
                </a:solidFill>
                <a:latin typeface="Anton"/>
              </a:rPr>
              <a:t>STEP 3</a:t>
            </a:r>
          </a:p>
        </p:txBody>
      </p:sp>
      <p:sp>
        <p:nvSpPr>
          <p:cNvPr name="AutoShape 25" id="25"/>
          <p:cNvSpPr/>
          <p:nvPr/>
        </p:nvSpPr>
        <p:spPr>
          <a:xfrm>
            <a:off x="15690398" y="5162789"/>
            <a:ext cx="0" cy="796637"/>
          </a:xfrm>
          <a:prstGeom prst="line">
            <a:avLst/>
          </a:prstGeom>
          <a:ln cap="flat" w="19050">
            <a:solidFill>
              <a:srgbClr val="211F1C"/>
            </a:solidFill>
            <a:prstDash val="solid"/>
            <a:headEnd type="none" len="sm" w="sm"/>
            <a:tailEnd type="none" len="sm" w="sm"/>
          </a:ln>
        </p:spPr>
      </p:sp>
      <p:grpSp>
        <p:nvGrpSpPr>
          <p:cNvPr name="Group 26" id="26"/>
          <p:cNvGrpSpPr/>
          <p:nvPr/>
        </p:nvGrpSpPr>
        <p:grpSpPr>
          <a:xfrm rot="0">
            <a:off x="13777448" y="2073665"/>
            <a:ext cx="3825900" cy="3089124"/>
            <a:chOff x="0" y="0"/>
            <a:chExt cx="872834" cy="704747"/>
          </a:xfrm>
        </p:grpSpPr>
        <p:sp>
          <p:nvSpPr>
            <p:cNvPr name="Freeform 27" id="27"/>
            <p:cNvSpPr/>
            <p:nvPr/>
          </p:nvSpPr>
          <p:spPr>
            <a:xfrm flipH="false" flipV="false" rot="0">
              <a:off x="0" y="0"/>
              <a:ext cx="872834" cy="704747"/>
            </a:xfrm>
            <a:custGeom>
              <a:avLst/>
              <a:gdLst/>
              <a:ahLst/>
              <a:cxnLst/>
              <a:rect r="r" b="b" t="t" l="l"/>
              <a:pathLst>
                <a:path h="704747" w="872834">
                  <a:moveTo>
                    <a:pt x="72848" y="0"/>
                  </a:moveTo>
                  <a:lnTo>
                    <a:pt x="799986" y="0"/>
                  </a:lnTo>
                  <a:cubicBezTo>
                    <a:pt x="819306" y="0"/>
                    <a:pt x="837835" y="7675"/>
                    <a:pt x="851497" y="21337"/>
                  </a:cubicBezTo>
                  <a:cubicBezTo>
                    <a:pt x="865159" y="34998"/>
                    <a:pt x="872834" y="53527"/>
                    <a:pt x="872834" y="72848"/>
                  </a:cubicBezTo>
                  <a:lnTo>
                    <a:pt x="872834" y="631899"/>
                  </a:lnTo>
                  <a:cubicBezTo>
                    <a:pt x="872834" y="651219"/>
                    <a:pt x="865159" y="669749"/>
                    <a:pt x="851497" y="683410"/>
                  </a:cubicBezTo>
                  <a:cubicBezTo>
                    <a:pt x="837835" y="697072"/>
                    <a:pt x="819306" y="704747"/>
                    <a:pt x="799986" y="704747"/>
                  </a:cubicBezTo>
                  <a:lnTo>
                    <a:pt x="72848" y="704747"/>
                  </a:lnTo>
                  <a:cubicBezTo>
                    <a:pt x="53527" y="704747"/>
                    <a:pt x="34998" y="697072"/>
                    <a:pt x="21337" y="683410"/>
                  </a:cubicBezTo>
                  <a:cubicBezTo>
                    <a:pt x="7675" y="669749"/>
                    <a:pt x="0" y="651219"/>
                    <a:pt x="0" y="631899"/>
                  </a:cubicBezTo>
                  <a:lnTo>
                    <a:pt x="0" y="72848"/>
                  </a:lnTo>
                  <a:cubicBezTo>
                    <a:pt x="0" y="53527"/>
                    <a:pt x="7675" y="34998"/>
                    <a:pt x="21337" y="21337"/>
                  </a:cubicBezTo>
                  <a:cubicBezTo>
                    <a:pt x="34998" y="7675"/>
                    <a:pt x="53527" y="0"/>
                    <a:pt x="72848" y="0"/>
                  </a:cubicBezTo>
                  <a:close/>
                </a:path>
              </a:pathLst>
            </a:custGeom>
            <a:solidFill>
              <a:srgbClr val="F1F1F1"/>
            </a:solidFill>
            <a:ln w="19050" cap="rnd">
              <a:solidFill>
                <a:srgbClr val="000000"/>
              </a:solidFill>
              <a:prstDash val="solid"/>
              <a:round/>
            </a:ln>
          </p:spPr>
        </p:sp>
        <p:sp>
          <p:nvSpPr>
            <p:cNvPr name="TextBox 28" id="28"/>
            <p:cNvSpPr txBox="true"/>
            <p:nvPr/>
          </p:nvSpPr>
          <p:spPr>
            <a:xfrm>
              <a:off x="0" y="-38100"/>
              <a:ext cx="872834" cy="742847"/>
            </a:xfrm>
            <a:prstGeom prst="rect">
              <a:avLst/>
            </a:prstGeom>
          </p:spPr>
          <p:txBody>
            <a:bodyPr anchor="ctr" rtlCol="false" tIns="58646" lIns="58646" bIns="58646" rIns="58646"/>
            <a:lstStyle/>
            <a:p>
              <a:pPr algn="ctr">
                <a:lnSpc>
                  <a:spcPts val="2116"/>
                </a:lnSpc>
              </a:pPr>
            </a:p>
          </p:txBody>
        </p:sp>
      </p:grpSp>
      <p:sp>
        <p:nvSpPr>
          <p:cNvPr name="TextBox 29" id="29"/>
          <p:cNvSpPr txBox="true"/>
          <p:nvPr/>
        </p:nvSpPr>
        <p:spPr>
          <a:xfrm rot="0">
            <a:off x="14126793" y="3174658"/>
            <a:ext cx="3127211" cy="922554"/>
          </a:xfrm>
          <a:prstGeom prst="rect">
            <a:avLst/>
          </a:prstGeom>
        </p:spPr>
        <p:txBody>
          <a:bodyPr anchor="t" rtlCol="false" tIns="0" lIns="0" bIns="0" rIns="0">
            <a:spAutoFit/>
          </a:bodyPr>
          <a:lstStyle/>
          <a:p>
            <a:pPr algn="ctr">
              <a:lnSpc>
                <a:spcPts val="3733"/>
              </a:lnSpc>
            </a:pPr>
            <a:r>
              <a:rPr lang="en-US" sz="2539">
                <a:solidFill>
                  <a:srgbClr val="211F1C"/>
                </a:solidFill>
                <a:latin typeface="Roboto Mono"/>
              </a:rPr>
              <a:t>Model Training</a:t>
            </a:r>
          </a:p>
          <a:p>
            <a:pPr algn="ctr" marL="0" indent="0" lvl="0">
              <a:lnSpc>
                <a:spcPts val="3733"/>
              </a:lnSpc>
              <a:spcBef>
                <a:spcPct val="0"/>
              </a:spcBef>
            </a:pPr>
            <a:r>
              <a:rPr lang="en-US" sz="2539">
                <a:solidFill>
                  <a:srgbClr val="211F1C"/>
                </a:solidFill>
                <a:latin typeface="Roboto Mono"/>
              </a:rPr>
              <a:t>&amp; Evaluate</a:t>
            </a:r>
          </a:p>
        </p:txBody>
      </p:sp>
      <p:sp>
        <p:nvSpPr>
          <p:cNvPr name="TextBox 30" id="30"/>
          <p:cNvSpPr txBox="true"/>
          <p:nvPr/>
        </p:nvSpPr>
        <p:spPr>
          <a:xfrm rot="0">
            <a:off x="14126793" y="2606623"/>
            <a:ext cx="3127211" cy="384891"/>
          </a:xfrm>
          <a:prstGeom prst="rect">
            <a:avLst/>
          </a:prstGeom>
        </p:spPr>
        <p:txBody>
          <a:bodyPr anchor="t" rtlCol="false" tIns="0" lIns="0" bIns="0" rIns="0">
            <a:spAutoFit/>
          </a:bodyPr>
          <a:lstStyle/>
          <a:p>
            <a:pPr algn="ctr">
              <a:lnSpc>
                <a:spcPts val="2915"/>
              </a:lnSpc>
            </a:pPr>
            <a:r>
              <a:rPr lang="en-US" sz="2886" spc="288">
                <a:solidFill>
                  <a:srgbClr val="211F1C"/>
                </a:solidFill>
                <a:latin typeface="Anton"/>
              </a:rPr>
              <a:t>STEP 4</a:t>
            </a:r>
          </a:p>
        </p:txBody>
      </p:sp>
      <p:sp>
        <p:nvSpPr>
          <p:cNvPr name="TextBox 31" id="31"/>
          <p:cNvSpPr txBox="true"/>
          <p:nvPr/>
        </p:nvSpPr>
        <p:spPr>
          <a:xfrm rot="0">
            <a:off x="4127951" y="6821438"/>
            <a:ext cx="10032099" cy="510159"/>
          </a:xfrm>
          <a:prstGeom prst="rect">
            <a:avLst/>
          </a:prstGeom>
        </p:spPr>
        <p:txBody>
          <a:bodyPr anchor="t" rtlCol="false" tIns="0" lIns="0" bIns="0" rIns="0">
            <a:spAutoFit/>
          </a:bodyPr>
          <a:lstStyle/>
          <a:p>
            <a:pPr algn="ctr" marL="0" indent="0" lvl="0">
              <a:lnSpc>
                <a:spcPts val="4263"/>
              </a:lnSpc>
              <a:spcBef>
                <a:spcPct val="0"/>
              </a:spcBef>
            </a:pPr>
            <a:r>
              <a:rPr lang="en-US" sz="2900">
                <a:solidFill>
                  <a:srgbClr val="211F1C"/>
                </a:solidFill>
                <a:latin typeface="Roboto Mono Bold"/>
              </a:rPr>
              <a:t>Making a Deep Learning RNN Model From Scratch</a:t>
            </a:r>
          </a:p>
        </p:txBody>
      </p:sp>
      <p:sp>
        <p:nvSpPr>
          <p:cNvPr name="Freeform 32" id="32"/>
          <p:cNvSpPr/>
          <p:nvPr/>
        </p:nvSpPr>
        <p:spPr>
          <a:xfrm flipH="false" flipV="false" rot="0">
            <a:off x="16486423" y="496912"/>
            <a:ext cx="991952" cy="847668"/>
          </a:xfrm>
          <a:custGeom>
            <a:avLst/>
            <a:gdLst/>
            <a:ahLst/>
            <a:cxnLst/>
            <a:rect r="r" b="b" t="t" l="l"/>
            <a:pathLst>
              <a:path h="847668" w="991952">
                <a:moveTo>
                  <a:pt x="0" y="0"/>
                </a:moveTo>
                <a:lnTo>
                  <a:pt x="991952" y="0"/>
                </a:lnTo>
                <a:lnTo>
                  <a:pt x="991952" y="847669"/>
                </a:lnTo>
                <a:lnTo>
                  <a:pt x="0" y="847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310114" y="2824001"/>
            <a:ext cx="7067705" cy="5924879"/>
          </a:xfrm>
          <a:custGeom>
            <a:avLst/>
            <a:gdLst/>
            <a:ahLst/>
            <a:cxnLst/>
            <a:rect r="r" b="b" t="t" l="l"/>
            <a:pathLst>
              <a:path h="5924879" w="7067705">
                <a:moveTo>
                  <a:pt x="0" y="0"/>
                </a:moveTo>
                <a:lnTo>
                  <a:pt x="7067705" y="0"/>
                </a:lnTo>
                <a:lnTo>
                  <a:pt x="7067705" y="5924879"/>
                </a:lnTo>
                <a:lnTo>
                  <a:pt x="0" y="5924879"/>
                </a:lnTo>
                <a:lnTo>
                  <a:pt x="0" y="0"/>
                </a:lnTo>
                <a:close/>
              </a:path>
            </a:pathLst>
          </a:custGeom>
          <a:blipFill>
            <a:blip r:embed="rId2"/>
            <a:stretch>
              <a:fillRect l="0" t="0" r="-20572" b="0"/>
            </a:stretch>
          </a:blipFill>
          <a:ln w="38100" cap="rnd">
            <a:solidFill>
              <a:srgbClr val="000000"/>
            </a:solidFill>
            <a:prstDash val="solid"/>
            <a:round/>
          </a:ln>
        </p:spPr>
      </p:sp>
      <p:sp>
        <p:nvSpPr>
          <p:cNvPr name="Freeform 3" id="3"/>
          <p:cNvSpPr/>
          <p:nvPr/>
        </p:nvSpPr>
        <p:spPr>
          <a:xfrm flipH="false" flipV="false" rot="0">
            <a:off x="9618594" y="2039448"/>
            <a:ext cx="7640706" cy="7493985"/>
          </a:xfrm>
          <a:custGeom>
            <a:avLst/>
            <a:gdLst/>
            <a:ahLst/>
            <a:cxnLst/>
            <a:rect r="r" b="b" t="t" l="l"/>
            <a:pathLst>
              <a:path h="7493985" w="7640706">
                <a:moveTo>
                  <a:pt x="0" y="0"/>
                </a:moveTo>
                <a:lnTo>
                  <a:pt x="7640706" y="0"/>
                </a:lnTo>
                <a:lnTo>
                  <a:pt x="7640706" y="7493985"/>
                </a:lnTo>
                <a:lnTo>
                  <a:pt x="0" y="7493985"/>
                </a:lnTo>
                <a:lnTo>
                  <a:pt x="0" y="0"/>
                </a:lnTo>
                <a:close/>
              </a:path>
            </a:pathLst>
          </a:custGeom>
          <a:blipFill>
            <a:blip r:embed="rId3"/>
            <a:stretch>
              <a:fillRect l="0" t="0" r="-6895" b="-1035"/>
            </a:stretch>
          </a:blipFill>
          <a:ln w="38100" cap="rnd">
            <a:solidFill>
              <a:srgbClr val="000000"/>
            </a:solidFill>
            <a:prstDash val="solid"/>
            <a:round/>
          </a:ln>
        </p:spPr>
      </p:sp>
      <p:sp>
        <p:nvSpPr>
          <p:cNvPr name="TextBox 4" id="4"/>
          <p:cNvSpPr txBox="true"/>
          <p:nvPr/>
        </p:nvSpPr>
        <p:spPr>
          <a:xfrm rot="0">
            <a:off x="6323832" y="649312"/>
            <a:ext cx="5640335" cy="1115135"/>
          </a:xfrm>
          <a:prstGeom prst="rect">
            <a:avLst/>
          </a:prstGeom>
        </p:spPr>
        <p:txBody>
          <a:bodyPr anchor="t" rtlCol="false" tIns="0" lIns="0" bIns="0" rIns="0">
            <a:spAutoFit/>
          </a:bodyPr>
          <a:lstStyle/>
          <a:p>
            <a:pPr>
              <a:lnSpc>
                <a:spcPts val="8475"/>
              </a:lnSpc>
            </a:pPr>
            <a:r>
              <a:rPr lang="en-US" sz="8392">
                <a:solidFill>
                  <a:srgbClr val="211F1C"/>
                </a:solidFill>
                <a:latin typeface="Anton"/>
              </a:rPr>
              <a:t>ARCHITECTURE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DAGBrDjt0Po</dc:identifier>
  <dcterms:modified xsi:type="dcterms:W3CDTF">2011-08-01T06:04:30Z</dcterms:modified>
  <cp:revision>1</cp:revision>
  <dc:title>BiocodeBreaker_InfoMatrix</dc:title>
</cp:coreProperties>
</file>

<file path=docProps/thumbnail.jpeg>
</file>